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6" r:id="rId5"/>
    <p:sldId id="258" r:id="rId6"/>
    <p:sldId id="260" r:id="rId7"/>
    <p:sldId id="259" r:id="rId8"/>
    <p:sldId id="273" r:id="rId9"/>
    <p:sldId id="274" r:id="rId10"/>
    <p:sldId id="268" r:id="rId11"/>
    <p:sldId id="275" r:id="rId12"/>
    <p:sldId id="278" r:id="rId13"/>
    <p:sldId id="277" r:id="rId1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AC4"/>
    <a:srgbClr val="81B9E7"/>
    <a:srgbClr val="9DE3BE"/>
    <a:srgbClr val="CE78CA"/>
    <a:srgbClr val="D58BD1"/>
    <a:srgbClr val="91DFB6"/>
    <a:srgbClr val="BF51BA"/>
    <a:srgbClr val="D92799"/>
    <a:srgbClr val="E45A9F"/>
    <a:srgbClr val="FD7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26" autoAdjust="0"/>
  </p:normalViewPr>
  <p:slideViewPr>
    <p:cSldViewPr>
      <p:cViewPr varScale="1">
        <p:scale>
          <a:sx n="133" d="100"/>
          <a:sy n="133" d="100"/>
        </p:scale>
        <p:origin x="9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024" y="227948"/>
            <a:ext cx="8461950" cy="75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375" y="1729020"/>
            <a:ext cx="6445250" cy="1282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6283" y="1112354"/>
            <a:ext cx="6136640" cy="34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vserosolymp.rudn.ru/mm/mpp/" TargetMode="External"/><Relationship Id="rId7" Type="http://schemas.openxmlformats.org/officeDocument/2006/relationships/hyperlink" Target="https://os.mipt.ru/#/" TargetMode="External"/><Relationship Id="rId2" Type="http://schemas.openxmlformats.org/officeDocument/2006/relationships/hyperlink" Target="https://edu.sirius.online/#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ympmo.ru/olympiad-tasks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imozgunovayu@taimyr-edu,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emf"/><Relationship Id="rId7" Type="http://schemas.openxmlformats.org/officeDocument/2006/relationships/image" Target="../media/image20.png"/><Relationship Id="rId2" Type="http://schemas.openxmlformats.org/officeDocument/2006/relationships/hyperlink" Target="mailto:intellekt24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&#1075;&#1088;&#1072;&#1085;&#1090;&#1099;&#1087;&#1088;&#1077;&#1079;&#1080;&#1076;&#1077;&#1085;&#1090;&#1072;.&#1088;&#1092;/" TargetMode="External"/><Relationship Id="rId4" Type="http://schemas.openxmlformats.org/officeDocument/2006/relationships/hyperlink" Target="https://docs.edu.gov.ru/document/ab8d98da9632502e680a6fc407af88c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019550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ctr">
              <a:lnSpc>
                <a:spcPct val="114599"/>
              </a:lnSpc>
              <a:spcBef>
                <a:spcPts val="100"/>
              </a:spcBef>
            </a:pPr>
            <a:r>
              <a:rPr lang="ru-RU" sz="16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2021-2022 учебный год</a:t>
            </a:r>
            <a:endParaRPr sz="1600" spc="-1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F29AC-EFDC-4A35-AC76-F61AB7B5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210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03008-0BD9-4B37-960F-66C619C22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99" y="15210"/>
            <a:ext cx="647524" cy="683004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F2A68D56-7447-4E37-8E30-483F27F9CC4F}"/>
              </a:ext>
            </a:extLst>
          </p:cNvPr>
          <p:cNvSpPr txBox="1">
            <a:spLocks/>
          </p:cNvSpPr>
          <p:nvPr/>
        </p:nvSpPr>
        <p:spPr>
          <a:xfrm>
            <a:off x="2362200" y="3740306"/>
            <a:ext cx="2906713" cy="279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430" marR="5080">
              <a:lnSpc>
                <a:spcPct val="114599"/>
              </a:lnSpc>
              <a:spcBef>
                <a:spcPts val="100"/>
              </a:spcBef>
            </a:pPr>
            <a:r>
              <a:rPr lang="ru-RU" sz="1600" kern="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Красноярский край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23" y="277558"/>
            <a:ext cx="67455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45" dirty="0">
                <a:solidFill>
                  <a:schemeClr val="tx1"/>
                </a:solidFill>
                <a:latin typeface="Arial Black" panose="020B0A04020102020204" pitchFamily="34" charset="0"/>
              </a:rPr>
              <a:t>д</a:t>
            </a:r>
            <a:r>
              <a:rPr spc="25" dirty="0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-60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45" dirty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120" dirty="0">
                <a:solidFill>
                  <a:schemeClr val="tx1"/>
                </a:solidFill>
                <a:latin typeface="Arial Black" panose="020B0A04020102020204" pitchFamily="34" charset="0"/>
              </a:rPr>
              <a:t>ш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ь</a:t>
            </a:r>
            <a:r>
              <a:rPr spc="95" dirty="0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25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60" dirty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30" dirty="0">
                <a:solidFill>
                  <a:schemeClr val="tx1"/>
                </a:solidFill>
                <a:latin typeface="Arial Black" panose="020B0A04020102020204" pitchFamily="34" charset="0"/>
              </a:rPr>
              <a:t>в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-30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r>
              <a:rPr spc="-21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pc="120" dirty="0">
                <a:solidFill>
                  <a:schemeClr val="tx1"/>
                </a:solidFill>
                <a:latin typeface="Arial Black" panose="020B0A04020102020204" pitchFamily="34" charset="0"/>
              </a:rPr>
              <a:t>олимпиаде</a:t>
            </a:r>
            <a:endParaRPr spc="1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299" y="1176719"/>
            <a:ext cx="5063301" cy="456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spc="10" dirty="0" err="1">
                <a:latin typeface="Arial" panose="020B0604020202020204" pitchFamily="34" charset="0"/>
                <a:cs typeface="Arial" panose="020B0604020202020204" pitchFamily="34" charset="0"/>
              </a:rPr>
              <a:t>Онлайн-курсы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бразовательного</a:t>
            </a:r>
            <a:r>
              <a:rPr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5" dirty="0" err="1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Сириус</a:t>
            </a: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https://edu.sirius.online/#/</a:t>
            </a:r>
            <a:r>
              <a:rPr lang="ru-RU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917" y="1945237"/>
            <a:ext cx="4363720" cy="7085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Материалы ЦПМК по предметам</a:t>
            </a:r>
            <a:r>
              <a:rPr lang="ru-RU" spc="2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http://vserosolymp.rudn.ru/mm/mpp/</a:t>
            </a:r>
            <a:endParaRPr lang="ru-RU" spc="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1650" y="892402"/>
            <a:ext cx="2718815" cy="11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E5D91D-315B-4BA8-BD65-5FACB0D6C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EED2D1B3-5406-483C-974B-058AB46CF193}"/>
              </a:ext>
            </a:extLst>
          </p:cNvPr>
          <p:cNvSpPr txBox="1"/>
          <p:nvPr/>
        </p:nvSpPr>
        <p:spPr>
          <a:xfrm>
            <a:off x="494536" y="2824465"/>
            <a:ext cx="4363720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spc="-5" dirty="0">
                <a:latin typeface="Arial" panose="020B0604020202020204" pitchFamily="34" charset="0"/>
                <a:cs typeface="Arial" panose="020B0604020202020204" pitchFamily="34" charset="0"/>
              </a:rPr>
              <a:t>Задания олимпиады прошлого года:</a:t>
            </a:r>
            <a:endParaRPr lang="ru-RU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https://olympmo.ru/olympiad-tasks.html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175F192-8CFD-44B0-A7F1-A09D3D5ED131}"/>
              </a:ext>
            </a:extLst>
          </p:cNvPr>
          <p:cNvSpPr txBox="1"/>
          <p:nvPr/>
        </p:nvSpPr>
        <p:spPr>
          <a:xfrm>
            <a:off x="494536" y="3723861"/>
            <a:ext cx="4363720" cy="67819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160"/>
              </a:spcBef>
            </a:pPr>
            <a:r>
              <a:rPr lang="ru-RU" dirty="0"/>
              <a:t>Для подготовки к олимпиадам по физике рекомендуем использовать портал «Физтех регионам» </a:t>
            </a:r>
            <a:r>
              <a:rPr lang="ru-RU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https://os.mipt.ru/#/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sz="14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072279-A19F-41BC-BFCA-C98EDB8D1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309627"/>
            <a:ext cx="2520475" cy="1577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EE7EA-CB5B-470F-B73A-54A930C2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43" y="209550"/>
            <a:ext cx="7185573" cy="738664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Хочешь стать участником олимпиады:</a:t>
            </a:r>
            <a:endParaRPr lang="ru-RU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C8732-6D63-4D06-8451-161A776C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552" y="775508"/>
            <a:ext cx="8022248" cy="412420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Обратись к ответственному за организацию школьного этапа олимпиады в школе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(учителю- предметнику, классному руководителю);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 у ответственного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(учителя-предметника, классного руководителя)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родителя на участие в олимпиаде и обработку и размещение персональных данных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организатора Олимпиады;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Попроси родителя заполнить заявление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принеси заявление в школу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отдай заявление ответственному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учителю-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предметнику, классному руководителю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Ознакомься с графиком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 школьного этапа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Олимпиады;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Приди на олимпиаду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выполни задания. </a:t>
            </a: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Удачи!!!!!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99C85E-3C0C-4440-AB54-C75F67DAB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90" y="50309"/>
            <a:ext cx="1445419" cy="7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EE7EA-CB5B-470F-B73A-54A930C2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27" y="186331"/>
            <a:ext cx="5813973" cy="92333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Ответственные за организацию и проведение школьного этапа олимпиады: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C8732-6D63-4D06-8451-161A776C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552" y="1388152"/>
            <a:ext cx="7338123" cy="249299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Школьный ответственный за проведение олимпиады: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ФИО, телефон_____________________________________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координатор: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Мозгунова Юлия Александровна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imozgunovayu@taimyr-edu</a:t>
            </a:r>
            <a:r>
              <a:rPr lang="en-US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39191)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5-16-57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268AA-E176-4E0B-80B0-548CE37C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80" y="92505"/>
            <a:ext cx="647524" cy="683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96A4E-CA04-4BD1-9FA0-91C81E8E1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64" y="92505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99C85E-3C0C-4440-AB54-C75F67DAB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290" y="50309"/>
            <a:ext cx="1445419" cy="7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6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7C8732-6D63-4D06-8451-161A776C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09" y="1047750"/>
            <a:ext cx="7338123" cy="3447098"/>
          </a:xfrm>
        </p:spPr>
        <p:txBody>
          <a:bodyPr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ГОРЯЧАЯ ЛИНИЯ ДЛЯ ОТВЕТОВ НА ВОПРОСЫ ПО ОРГАНИЗАЦИИ ВСЕРОССИЙСКОЙ ОЛИМПИАДЫ ШКОЛЬНИКОВ: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(391) 219-55-61</a:t>
            </a:r>
          </a:p>
          <a:p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intellekt24@mail.ru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@vsosh_24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координатор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Шестакова Инга Ильдаровна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intellekt24@mail.ru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(391)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219-55-61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 в министерстве образования Красноярского края: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Пирогова Наталья Александровна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.: 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(391) 221-03-48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268AA-E176-4E0B-80B0-548CE37C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80" y="92505"/>
            <a:ext cx="647524" cy="6830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96A4E-CA04-4BD1-9FA0-91C81E8E1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64" y="92505"/>
            <a:ext cx="647524" cy="656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99C85E-3C0C-4440-AB54-C75F67DAB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290" y="50309"/>
            <a:ext cx="1445419" cy="7688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3F23F1-9F56-4082-AC6F-5E1742D7F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71" y="2038350"/>
            <a:ext cx="263646" cy="271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DDFB0C-C127-4642-B3E3-EA5C009E3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140" y="1998994"/>
            <a:ext cx="1390476" cy="1380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12AB6-403D-45D3-A0F4-E88C36ED2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916" y="1960763"/>
            <a:ext cx="1446820" cy="14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7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7081" y="208918"/>
            <a:ext cx="6934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30" dirty="0">
                <a:solidFill>
                  <a:schemeClr val="tx1"/>
                </a:solidFill>
                <a:latin typeface="Arial Black" panose="020B0A04020102020204" pitchFamily="34" charset="0"/>
              </a:rPr>
              <a:t>Нормативно – правовое </a:t>
            </a:r>
            <a:r>
              <a:rPr lang="ru-RU" spc="60" dirty="0">
                <a:solidFill>
                  <a:schemeClr val="tx1"/>
                </a:solidFill>
                <a:latin typeface="Arial Black" panose="020B0A04020102020204" pitchFamily="34" charset="0"/>
              </a:rPr>
              <a:t>обеспечение</a:t>
            </a:r>
            <a:endParaRPr spc="5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1092C9-4BF0-4B5A-B52B-50C86CAC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88A0C3-F4D9-496D-923D-24B16D0EFE2E}"/>
              </a:ext>
            </a:extLst>
          </p:cNvPr>
          <p:cNvSpPr txBox="1"/>
          <p:nvPr/>
        </p:nvSpPr>
        <p:spPr>
          <a:xfrm>
            <a:off x="457200" y="846706"/>
            <a:ext cx="83058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Порядок проведения всероссийской олимпиады школьников, утвержденный приказом Министерства просвещения Российской Федерации № 678 от </a:t>
            </a: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27.11.2020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Методические рекомендации по организации и проведению школьного и муниципального этапов всероссийской олимпиады школьников в 2021/2022 </a:t>
            </a:r>
            <a:r>
              <a:rPr lang="ru-RU" sz="1500" dirty="0" err="1">
                <a:latin typeface="Verdana" panose="020B0604030504040204" pitchFamily="34" charset="0"/>
                <a:ea typeface="Verdana" panose="020B0604030504040204" pitchFamily="34" charset="0"/>
              </a:rPr>
              <a:t>уч.г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Письмо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Минобрнауки России № 08-2296 от 26.10.2016 г.</a:t>
            </a:r>
            <a:b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«О рекомендациях к сайтам всероссийской олимпиады школьников»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latin typeface="Verdana" panose="020B0604030504040204" pitchFamily="34" charset="0"/>
                <a:ea typeface="Verdana" panose="020B0604030504040204" pitchFamily="34" charset="0"/>
              </a:rPr>
              <a:t>Указ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</a:rPr>
              <a:t>Президента Российской Федерации № 607 от 07.12.2015 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98AB5-B31F-43CD-BA88-C1115BF3E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7948"/>
            <a:ext cx="8461950" cy="369332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</a:rPr>
              <a:t>Всероссийская олимпиада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0D55B-EC5E-4DDC-B502-EF3EACBE222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3400" y="816089"/>
            <a:ext cx="5334000" cy="4524315"/>
          </a:xfrm>
        </p:spPr>
        <p:txBody>
          <a:bodyPr/>
          <a:lstStyle/>
          <a:p>
            <a:pPr algn="l"/>
            <a:r>
              <a:rPr lang="ru-RU" spc="40" dirty="0">
                <a:latin typeface="Verdana"/>
                <a:cs typeface="Verdana"/>
              </a:rPr>
              <a:t>Всероссийская олимпиада </a:t>
            </a:r>
            <a:r>
              <a:rPr lang="ru-RU" spc="25" dirty="0">
                <a:latin typeface="Verdana"/>
                <a:cs typeface="Verdana"/>
              </a:rPr>
              <a:t>школьников </a:t>
            </a:r>
            <a:r>
              <a:rPr lang="ru-RU" spc="-15" dirty="0">
                <a:latin typeface="Verdana"/>
                <a:cs typeface="Verdana"/>
              </a:rPr>
              <a:t>(</a:t>
            </a:r>
            <a:r>
              <a:rPr lang="ru-RU" spc="-15" dirty="0" err="1">
                <a:latin typeface="Verdana"/>
                <a:cs typeface="Verdana"/>
              </a:rPr>
              <a:t>ВсОШ</a:t>
            </a:r>
            <a:r>
              <a:rPr lang="ru-RU" spc="-15" dirty="0">
                <a:latin typeface="Verdana"/>
                <a:cs typeface="Verdana"/>
              </a:rPr>
              <a:t>) </a:t>
            </a:r>
            <a:r>
              <a:rPr lang="ru-RU" spc="10" dirty="0">
                <a:latin typeface="Verdana"/>
                <a:cs typeface="Verdana"/>
              </a:rPr>
              <a:t>является </a:t>
            </a:r>
            <a:r>
              <a:rPr lang="ru-RU" spc="55" dirty="0" smtClean="0">
                <a:latin typeface="Verdana"/>
                <a:cs typeface="Verdana"/>
              </a:rPr>
              <a:t>самым </a:t>
            </a:r>
            <a:r>
              <a:rPr lang="ru-RU" spc="45" dirty="0">
                <a:latin typeface="Verdana"/>
                <a:cs typeface="Verdana"/>
              </a:rPr>
              <a:t>престижным </a:t>
            </a:r>
            <a:r>
              <a:rPr lang="ru-RU" spc="70" dirty="0">
                <a:latin typeface="Verdana"/>
                <a:cs typeface="Verdana"/>
              </a:rPr>
              <a:t>и </a:t>
            </a:r>
            <a:r>
              <a:rPr lang="ru-RU" spc="75" dirty="0">
                <a:latin typeface="Verdana"/>
                <a:cs typeface="Verdana"/>
              </a:rPr>
              <a:t> </a:t>
            </a:r>
            <a:br>
              <a:rPr lang="ru-RU" spc="75" dirty="0">
                <a:latin typeface="Verdana"/>
                <a:cs typeface="Verdana"/>
              </a:rPr>
            </a:br>
            <a:r>
              <a:rPr lang="ru-RU" spc="40" dirty="0">
                <a:latin typeface="Verdana"/>
                <a:cs typeface="Verdana"/>
              </a:rPr>
              <a:t>масштабным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15" dirty="0">
                <a:latin typeface="Verdana"/>
                <a:cs typeface="Verdana"/>
              </a:rPr>
              <a:t>интеллектуальным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состязанием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0" dirty="0">
                <a:latin typeface="Verdana"/>
                <a:cs typeface="Verdana"/>
              </a:rPr>
              <a:t>для</a:t>
            </a:r>
            <a:r>
              <a:rPr lang="ru-RU" spc="-15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школьников</a:t>
            </a:r>
            <a:r>
              <a:rPr lang="ru-RU" spc="-20" dirty="0">
                <a:latin typeface="Verdana"/>
                <a:cs typeface="Verdana"/>
              </a:rPr>
              <a:t> </a:t>
            </a:r>
            <a:r>
              <a:rPr lang="ru-RU" spc="25" dirty="0">
                <a:latin typeface="Verdana"/>
                <a:cs typeface="Verdana"/>
              </a:rPr>
              <a:t>России.</a:t>
            </a:r>
            <a:r>
              <a:rPr lang="ru-RU" spc="-25" dirty="0">
                <a:latin typeface="Verdana"/>
                <a:cs typeface="Verdana"/>
              </a:rPr>
              <a:t> </a:t>
            </a:r>
            <a:br>
              <a:rPr lang="ru-RU" spc="-25" dirty="0">
                <a:latin typeface="Verdana"/>
                <a:cs typeface="Verdana"/>
              </a:rPr>
            </a:br>
            <a:endParaRPr lang="ru-RU" spc="-25" dirty="0">
              <a:latin typeface="Verdana"/>
              <a:cs typeface="Verdana"/>
            </a:endParaRPr>
          </a:p>
          <a:p>
            <a:pPr algn="l"/>
            <a:r>
              <a:rPr lang="ru-RU" spc="45" dirty="0">
                <a:latin typeface="Verdana"/>
                <a:cs typeface="Verdana"/>
              </a:rPr>
              <a:t>Олимпиада </a:t>
            </a:r>
            <a:r>
              <a:rPr lang="ru-RU" spc="-520" dirty="0">
                <a:latin typeface="Verdana"/>
                <a:cs typeface="Verdana"/>
              </a:rPr>
              <a:t> </a:t>
            </a:r>
            <a:r>
              <a:rPr lang="ru-RU" spc="35" dirty="0">
                <a:latin typeface="Verdana"/>
                <a:cs typeface="Verdana"/>
              </a:rPr>
              <a:t>проводится </a:t>
            </a:r>
            <a:r>
              <a:rPr lang="ru-RU" spc="30" dirty="0">
                <a:latin typeface="Verdana"/>
                <a:cs typeface="Verdana"/>
              </a:rPr>
              <a:t>ежегодно </a:t>
            </a:r>
            <a:br>
              <a:rPr lang="ru-RU" spc="30" dirty="0">
                <a:latin typeface="Verdana"/>
                <a:cs typeface="Verdana"/>
              </a:rPr>
            </a:br>
            <a:r>
              <a:rPr lang="ru-RU" spc="45" dirty="0">
                <a:latin typeface="Verdana"/>
                <a:cs typeface="Verdana"/>
              </a:rPr>
              <a:t>по </a:t>
            </a:r>
            <a:r>
              <a:rPr lang="ru-RU" spc="-35" dirty="0">
                <a:latin typeface="Verdana"/>
                <a:cs typeface="Verdana"/>
              </a:rPr>
              <a:t>24 </a:t>
            </a:r>
            <a:r>
              <a:rPr lang="ru-RU" spc="20" dirty="0" smtClean="0">
                <a:latin typeface="Verdana"/>
                <a:cs typeface="Verdana"/>
              </a:rPr>
              <a:t>предметам</a:t>
            </a:r>
          </a:p>
          <a:p>
            <a:pPr algn="l"/>
            <a:r>
              <a:rPr lang="ru-RU" sz="1600" spc="20" dirty="0" smtClean="0">
                <a:latin typeface="Verdana"/>
                <a:cs typeface="Verdana"/>
              </a:rPr>
              <a:t>(русский язык, математика, литература,, история, право, обществознание, география, биология, экология, экономика, искусство (МХК), химия, физика, информатика, технология, физическая культура, ОБЖ, астрономия, иностранный </a:t>
            </a:r>
            <a:r>
              <a:rPr lang="ru-RU" sz="1600" spc="20" dirty="0">
                <a:latin typeface="Verdana"/>
                <a:cs typeface="Verdana"/>
              </a:rPr>
              <a:t>язык (</a:t>
            </a:r>
            <a:r>
              <a:rPr lang="ru-RU" sz="1600" spc="20" dirty="0" smtClean="0">
                <a:latin typeface="Verdana"/>
                <a:cs typeface="Verdana"/>
              </a:rPr>
              <a:t>английский, немецкий, французский, испанский, итальянский, китайский).</a:t>
            </a:r>
            <a:r>
              <a:rPr lang="ru-RU" spc="20" dirty="0" smtClean="0">
                <a:latin typeface="Verdana"/>
                <a:cs typeface="Verdana"/>
              </a:rPr>
              <a:t>     </a:t>
            </a:r>
            <a:endParaRPr lang="ru-RU" spc="20" dirty="0">
              <a:latin typeface="Verdana"/>
              <a:cs typeface="Verdana"/>
            </a:endParaRPr>
          </a:p>
          <a:p>
            <a:pPr algn="l"/>
            <a:endParaRPr lang="ru-RU" spc="20" dirty="0">
              <a:latin typeface="Verdana"/>
              <a:cs typeface="Verdana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F38D3-7211-4354-90FC-A1E4FBD6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180" y="9139"/>
            <a:ext cx="1522820" cy="810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B2C48-93AC-4095-BEC3-AFAAC047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13" y="1531270"/>
            <a:ext cx="3172487" cy="28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95F48C7-1796-46A0-8F1C-F2CF4CF2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907" y="137488"/>
            <a:ext cx="6136640" cy="369332"/>
          </a:xfrm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Преимущества и льготы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DE92CB-9FAF-4DF3-937F-7A0921EC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61" y="9342"/>
            <a:ext cx="1522820" cy="8100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FD757D-0920-4C0E-B381-9CF4B2604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750"/>
            <a:ext cx="4392509" cy="2190750"/>
          </a:xfrm>
          <a:prstGeom prst="rect">
            <a:avLst/>
          </a:prstGeom>
        </p:spPr>
      </p:pic>
      <p:sp>
        <p:nvSpPr>
          <p:cNvPr id="10" name="Капля 9">
            <a:extLst>
              <a:ext uri="{FF2B5EF4-FFF2-40B4-BE49-F238E27FC236}">
                <a16:creationId xmlns:a16="http://schemas.microsoft.com/office/drawing/2014/main" id="{9A58ED91-BE81-4480-8A74-5385CE6F3EC6}"/>
              </a:ext>
            </a:extLst>
          </p:cNvPr>
          <p:cNvSpPr/>
          <p:nvPr/>
        </p:nvSpPr>
        <p:spPr>
          <a:xfrm>
            <a:off x="89706" y="1157942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9DE3BE"/>
          </a:solidFill>
          <a:ln>
            <a:solidFill>
              <a:srgbClr val="9DE3B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72C8A4-6314-4861-8424-70E6A9607735}"/>
              </a:ext>
            </a:extLst>
          </p:cNvPr>
          <p:cNvSpPr/>
          <p:nvPr/>
        </p:nvSpPr>
        <p:spPr>
          <a:xfrm>
            <a:off x="207431" y="1123950"/>
            <a:ext cx="224853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Федеральным законодательством предусмотрена льгота для призёров и победителей олимпиады – поступление в вуз без вступительных испытаний по специальности, которая соответствует профильному направлению олимпиады</a:t>
            </a:r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C62280B0-67AB-46B8-92DB-0A93BD54DDE0}"/>
              </a:ext>
            </a:extLst>
          </p:cNvPr>
          <p:cNvSpPr/>
          <p:nvPr/>
        </p:nvSpPr>
        <p:spPr>
          <a:xfrm>
            <a:off x="3015963" y="619064"/>
            <a:ext cx="2420509" cy="1905000"/>
          </a:xfrm>
          <a:prstGeom prst="teardrop">
            <a:avLst>
              <a:gd name="adj" fmla="val 95166"/>
            </a:avLst>
          </a:prstGeom>
          <a:solidFill>
            <a:srgbClr val="81B9E7"/>
          </a:solidFill>
          <a:ln>
            <a:solidFill>
              <a:srgbClr val="81B9E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0BC64-90A8-4A7E-882F-596C50E8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37" y="742950"/>
            <a:ext cx="2153160" cy="1477328"/>
          </a:xfrm>
        </p:spPr>
        <p:txBody>
          <a:bodyPr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a:t>
            </a:r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7C64AE79-7FE9-4E98-AA97-D4556A8D0982}"/>
              </a:ext>
            </a:extLst>
          </p:cNvPr>
          <p:cNvSpPr/>
          <p:nvPr/>
        </p:nvSpPr>
        <p:spPr>
          <a:xfrm>
            <a:off x="5963102" y="833893"/>
            <a:ext cx="2599844" cy="2023318"/>
          </a:xfrm>
          <a:prstGeom prst="teardrop">
            <a:avLst>
              <a:gd name="adj" fmla="val 95166"/>
            </a:avLst>
          </a:prstGeom>
          <a:solidFill>
            <a:srgbClr val="D58BD1"/>
          </a:solidFill>
          <a:ln>
            <a:solidFill>
              <a:srgbClr val="D58BD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C58F2D-AC8C-4371-9137-6A8FBFE2882E}"/>
              </a:ext>
            </a:extLst>
          </p:cNvPr>
          <p:cNvSpPr txBox="1">
            <a:spLocks/>
          </p:cNvSpPr>
          <p:nvPr/>
        </p:nvSpPr>
        <p:spPr>
          <a:xfrm>
            <a:off x="6072292" y="1277014"/>
            <a:ext cx="242050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Министерство науки и высшего образования РФ утверждает </a:t>
            </a:r>
            <a:r>
              <a:rPr lang="ru-RU" sz="12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Перечень олимпиад </a:t>
            </a:r>
            <a:r>
              <a:rPr lang="ru-RU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школьников, победители и призеры которых получают льготы при поступлении в вузы</a:t>
            </a:r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AC47681A-BBC9-40D1-8985-E1484F49F8AC}"/>
              </a:ext>
            </a:extLst>
          </p:cNvPr>
          <p:cNvSpPr/>
          <p:nvPr/>
        </p:nvSpPr>
        <p:spPr>
          <a:xfrm>
            <a:off x="4397320" y="2696541"/>
            <a:ext cx="2078303" cy="1713836"/>
          </a:xfrm>
          <a:prstGeom prst="teardrop">
            <a:avLst>
              <a:gd name="adj" fmla="val 95166"/>
            </a:avLst>
          </a:prstGeom>
          <a:solidFill>
            <a:srgbClr val="E9F66A"/>
          </a:solidFill>
          <a:ln>
            <a:solidFill>
              <a:srgbClr val="E9F66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Олимпиадники могут рассчитывать на материальную поддержку федерального уровня –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гранты Президента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8FB0F-B2A0-4956-8F7D-F1C36492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57"/>
            <a:ext cx="2172900" cy="23730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537188-29A1-4F29-B190-0C8FEF4A3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59" y="119804"/>
            <a:ext cx="1253489" cy="666750"/>
          </a:xfrm>
          <a:prstGeom prst="rect">
            <a:avLst/>
          </a:prstGeom>
        </p:spPr>
      </p:pic>
      <p:pic>
        <p:nvPicPr>
          <p:cNvPr id="10" name="Рисунок 9" descr="Расширение бизнеса">
            <a:extLst>
              <a:ext uri="{FF2B5EF4-FFF2-40B4-BE49-F238E27FC236}">
                <a16:creationId xmlns:a16="http://schemas.microsoft.com/office/drawing/2014/main" id="{EDE6316D-786F-4883-9567-E009C6613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935745"/>
            <a:ext cx="914400" cy="914400"/>
          </a:xfrm>
          <a:prstGeom prst="rect">
            <a:avLst/>
          </a:prstGeom>
        </p:spPr>
      </p:pic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id="{E2DD7883-5733-4839-AB00-FDAF9867DE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00" y="1116643"/>
            <a:ext cx="914400" cy="914400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CA600724-5A40-47EA-8047-1025FDEACB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3361" y="1946016"/>
            <a:ext cx="914400" cy="914400"/>
          </a:xfrm>
          <a:prstGeom prst="rect">
            <a:avLst/>
          </a:prstGeom>
        </p:spPr>
      </p:pic>
      <p:pic>
        <p:nvPicPr>
          <p:cNvPr id="13" name="Рисунок 12" descr="Расширение бизнеса">
            <a:extLst>
              <a:ext uri="{FF2B5EF4-FFF2-40B4-BE49-F238E27FC236}">
                <a16:creationId xmlns:a16="http://schemas.microsoft.com/office/drawing/2014/main" id="{106C8F7C-0F67-4689-BB1D-E0211638B5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76608" y="81830"/>
            <a:ext cx="838310" cy="838310"/>
          </a:xfrm>
          <a:prstGeom prst="rect">
            <a:avLst/>
          </a:prstGeom>
        </p:spPr>
      </p:pic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AF3567EA-6F2B-4386-93D3-BA5C5DB80939}"/>
              </a:ext>
            </a:extLst>
          </p:cNvPr>
          <p:cNvSpPr txBox="1">
            <a:spLocks/>
          </p:cNvSpPr>
          <p:nvPr/>
        </p:nvSpPr>
        <p:spPr>
          <a:xfrm>
            <a:off x="44874" y="3842087"/>
            <a:ext cx="2330434" cy="126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Школьный этап</a:t>
            </a:r>
          </a:p>
          <a:p>
            <a:pPr algn="ctr"/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u="sng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4 - 26 октября 2021 </a:t>
            </a:r>
            <a:r>
              <a:rPr lang="ru-RU" sz="14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года</a:t>
            </a:r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i="1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4 по 11 </a:t>
            </a:r>
            <a:r>
              <a:rPr lang="ru-RU" sz="1200" i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8766E9E-27A2-40B2-94D9-AC57D56B9B05}"/>
              </a:ext>
            </a:extLst>
          </p:cNvPr>
          <p:cNvSpPr txBox="1">
            <a:spLocks/>
          </p:cNvSpPr>
          <p:nvPr/>
        </p:nvSpPr>
        <p:spPr>
          <a:xfrm>
            <a:off x="2286000" y="28207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Муниципальный этап</a:t>
            </a:r>
            <a:endParaRPr lang="ru-RU" sz="14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ноябрь - декабрь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7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A4553A78-9E49-4640-BC64-8898EC9AC837}"/>
              </a:ext>
            </a:extLst>
          </p:cNvPr>
          <p:cNvSpPr txBox="1">
            <a:spLocks/>
          </p:cNvSpPr>
          <p:nvPr/>
        </p:nvSpPr>
        <p:spPr>
          <a:xfrm>
            <a:off x="4495619" y="1982510"/>
            <a:ext cx="22098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Региональный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январь - февраль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9DDF729A-D93D-4DD2-B45E-312B4C78C298}"/>
              </a:ext>
            </a:extLst>
          </p:cNvPr>
          <p:cNvSpPr txBox="1">
            <a:spLocks/>
          </p:cNvSpPr>
          <p:nvPr/>
        </p:nvSpPr>
        <p:spPr>
          <a:xfrm>
            <a:off x="6743269" y="915710"/>
            <a:ext cx="2299108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Заключительный этап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март - май</a:t>
            </a:r>
          </a:p>
          <a:p>
            <a:pPr algn="ctr"/>
            <a:r>
              <a:rPr lang="ru-RU" sz="1200" kern="0" dirty="0">
                <a:solidFill>
                  <a:schemeClr val="tx1"/>
                </a:solidFill>
                <a:latin typeface="Arial Black" panose="020B0A04020102020204" pitchFamily="34" charset="0"/>
              </a:rPr>
              <a:t>с 9 по 11 класс</a:t>
            </a:r>
          </a:p>
          <a:p>
            <a:endParaRPr lang="ru-RU" sz="1200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76A337-6A91-42F6-B7A0-95F5A1F7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0092" y="2941937"/>
            <a:ext cx="1366340" cy="2201564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6E4310-FA74-4F93-AD94-E097C427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904" y="100998"/>
            <a:ext cx="4343400" cy="430887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>этапы олимпиады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F7F184D7-D10F-462F-B64D-BD3796AF1DCC}"/>
              </a:ext>
            </a:extLst>
          </p:cNvPr>
          <p:cNvSpPr/>
          <p:nvPr/>
        </p:nvSpPr>
        <p:spPr>
          <a:xfrm>
            <a:off x="76382" y="2868071"/>
            <a:ext cx="2336156" cy="2235899"/>
          </a:xfrm>
          <a:prstGeom prst="round2DiagRect">
            <a:avLst/>
          </a:prstGeom>
          <a:noFill/>
          <a:ln>
            <a:solidFill>
              <a:srgbClr val="CE7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5D9F7DCC-8AC8-40ED-BCD4-7C3C41F453E3}"/>
              </a:ext>
            </a:extLst>
          </p:cNvPr>
          <p:cNvSpPr/>
          <p:nvPr/>
        </p:nvSpPr>
        <p:spPr>
          <a:xfrm>
            <a:off x="2432023" y="1698444"/>
            <a:ext cx="2044292" cy="2092506"/>
          </a:xfrm>
          <a:prstGeom prst="round2DiagRect">
            <a:avLst/>
          </a:prstGeom>
          <a:noFill/>
          <a:ln>
            <a:solidFill>
              <a:srgbClr val="9DE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E095EAC5-A86A-47CC-A427-243F45665C4C}"/>
              </a:ext>
            </a:extLst>
          </p:cNvPr>
          <p:cNvSpPr/>
          <p:nvPr/>
        </p:nvSpPr>
        <p:spPr>
          <a:xfrm>
            <a:off x="4641823" y="978987"/>
            <a:ext cx="2044292" cy="2049963"/>
          </a:xfrm>
          <a:prstGeom prst="round2DiagRect">
            <a:avLst/>
          </a:prstGeom>
          <a:noFill/>
          <a:ln>
            <a:solidFill>
              <a:srgbClr val="81B9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противолежащие углы 19">
            <a:extLst>
              <a:ext uri="{FF2B5EF4-FFF2-40B4-BE49-F238E27FC236}">
                <a16:creationId xmlns:a16="http://schemas.microsoft.com/office/drawing/2014/main" id="{F70EE5CC-479F-4261-9EE8-2A087D6A1736}"/>
              </a:ext>
            </a:extLst>
          </p:cNvPr>
          <p:cNvSpPr/>
          <p:nvPr/>
        </p:nvSpPr>
        <p:spPr>
          <a:xfrm>
            <a:off x="6858000" y="119804"/>
            <a:ext cx="2044292" cy="173519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rgbClr val="C86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5B1B4-0387-4E36-8B61-AE7FF538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140619" cy="12456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895840-0491-4738-A40F-7012745F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80" y="0"/>
            <a:ext cx="1522820" cy="81001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4DBFDE-5C00-4B87-861E-0FB49C197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43" y="1657350"/>
            <a:ext cx="1008501" cy="153929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F050D50-CF96-470C-AB8D-BD9074C6D992}"/>
              </a:ext>
            </a:extLst>
          </p:cNvPr>
          <p:cNvSpPr/>
          <p:nvPr/>
        </p:nvSpPr>
        <p:spPr>
          <a:xfrm>
            <a:off x="4169033" y="1123950"/>
            <a:ext cx="4670167" cy="291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Verdana"/>
                <a:cs typeface="Verdana"/>
              </a:rPr>
              <a:t>Важно!</a:t>
            </a:r>
            <a:endParaRPr lang="ru-RU" sz="1600" b="1" dirty="0">
              <a:latin typeface="Verdana"/>
              <a:cs typeface="Verdana"/>
            </a:endParaRP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sz="1600" spc="8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Порядком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участник </a:t>
            </a:r>
            <a:r>
              <a:rPr lang="ru-RU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spc="25" dirty="0">
                <a:latin typeface="Arial" panose="020B0604020202020204" pitchFamily="34" charset="0"/>
                <a:cs typeface="Arial" panose="020B0604020202020204" pitchFamily="34" charset="0"/>
              </a:rPr>
              <a:t>вправе </a:t>
            </a:r>
            <a:r>
              <a:rPr lang="ru-RU" b="1" u="sng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выполнять</a:t>
            </a: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b="1" u="sng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</a:t>
            </a:r>
            <a:r>
              <a:rPr lang="ru-RU" b="1" u="sng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u="sng" spc="30" dirty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b="1" u="sng" spc="35" dirty="0"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ru-RU" b="1" u="sng" spc="5" dirty="0">
                <a:latin typeface="Arial" panose="020B0604020202020204" pitchFamily="34" charset="0"/>
                <a:cs typeface="Arial" panose="020B0604020202020204" pitchFamily="34" charset="0"/>
              </a:rPr>
              <a:t>класс.</a:t>
            </a:r>
            <a:r>
              <a:rPr lang="ru-RU" u="sng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u="sng" spc="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200"/>
              </a:lnSpc>
              <a:spcBef>
                <a:spcPts val="745"/>
              </a:spcBef>
            </a:pPr>
            <a:r>
              <a:rPr lang="ru-RU" sz="1600" spc="85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этом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случае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должен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предупрежден,</a:t>
            </a:r>
            <a:r>
              <a:rPr lang="ru-RU" sz="16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sz="16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6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r>
              <a:rPr lang="ru-RU" sz="1600" spc="30" dirty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иф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ика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65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писо</a:t>
            </a: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spc="-4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spc="-3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-3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5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6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2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 последующих </a:t>
            </a:r>
            <a:r>
              <a:rPr lang="ru-RU" sz="1600" spc="10" dirty="0">
                <a:latin typeface="Arial" panose="020B0604020202020204" pitchFamily="34" charset="0"/>
                <a:cs typeface="Arial" panose="020B0604020202020204" pitchFamily="34" charset="0"/>
              </a:rPr>
              <a:t>этапов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sz="1600" spc="40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5" dirty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16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0" dirty="0">
                <a:latin typeface="Arial" panose="020B0604020202020204" pitchFamily="34" charset="0"/>
                <a:cs typeface="Arial" panose="020B0604020202020204" pitchFamily="34" charset="0"/>
              </a:rPr>
              <a:t>выступать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0" dirty="0">
                <a:latin typeface="Arial" panose="020B0604020202020204" pitchFamily="34" charset="0"/>
                <a:cs typeface="Arial" panose="020B0604020202020204" pitchFamily="34" charset="0"/>
              </a:rPr>
              <a:t>той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35" dirty="0"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ru-RU" sz="16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25" dirty="0">
                <a:latin typeface="Arial" panose="020B0604020202020204" pitchFamily="34" charset="0"/>
                <a:cs typeface="Arial" panose="020B0604020202020204" pitchFamily="34" charset="0"/>
              </a:rPr>
              <a:t>возрастной</a:t>
            </a:r>
            <a:r>
              <a:rPr lang="ru-RU" sz="16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" dirty="0">
                <a:latin typeface="Arial" panose="020B0604020202020204" pitchFamily="34" charset="0"/>
                <a:cs typeface="Arial" panose="020B0604020202020204" pitchFamily="34" charset="0"/>
              </a:rPr>
              <a:t>параллели.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0BE1DD-21C5-4F05-A516-5D8B6111D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90" y="697738"/>
            <a:ext cx="3596343" cy="38523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43C7E9-90C8-4872-877E-D35F4D11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975732"/>
            <a:ext cx="1051838" cy="1148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61950"/>
            <a:ext cx="5452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 err="1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 err="1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dirty="0" err="1">
                <a:solidFill>
                  <a:schemeClr val="tx1"/>
                </a:solidFill>
                <a:latin typeface="Arial Black" panose="020B0A04020102020204" pitchFamily="34" charset="0"/>
              </a:rPr>
              <a:t>г</a:t>
            </a:r>
            <a:r>
              <a:rPr spc="-45" dirty="0" err="1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95" dirty="0" err="1">
                <a:solidFill>
                  <a:schemeClr val="tx1"/>
                </a:solidFill>
                <a:latin typeface="Arial Black" panose="020B0A04020102020204" pitchFamily="34" charset="0"/>
              </a:rPr>
              <a:t>н</a:t>
            </a:r>
            <a:r>
              <a:rPr spc="105" dirty="0" err="1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5" dirty="0" err="1">
                <a:solidFill>
                  <a:schemeClr val="tx1"/>
                </a:solidFill>
                <a:latin typeface="Arial Black" panose="020B0A04020102020204" pitchFamily="34" charset="0"/>
              </a:rPr>
              <a:t>з</a:t>
            </a:r>
            <a:r>
              <a:rPr spc="-45" dirty="0" err="1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-60" dirty="0" err="1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r>
              <a:rPr spc="60" dirty="0" err="1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150" dirty="0" err="1">
                <a:solidFill>
                  <a:schemeClr val="tx1"/>
                </a:solidFill>
                <a:latin typeface="Arial Black" panose="020B0A04020102020204" pitchFamily="34" charset="0"/>
              </a:rPr>
              <a:t>р</a:t>
            </a:r>
            <a:r>
              <a:rPr spc="-25" dirty="0" err="1">
                <a:solidFill>
                  <a:schemeClr val="tx1"/>
                </a:solidFill>
                <a:latin typeface="Arial Black" panose="020B0A04020102020204" pitchFamily="34" charset="0"/>
              </a:rPr>
              <a:t>ы</a:t>
            </a:r>
            <a:r>
              <a:rPr spc="-22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pc="6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о</a:t>
            </a:r>
            <a:r>
              <a:rPr spc="2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л</a:t>
            </a:r>
            <a:r>
              <a:rPr spc="105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22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</a:t>
            </a:r>
            <a:r>
              <a:rPr spc="8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п</a:t>
            </a:r>
            <a:r>
              <a:rPr spc="105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и</a:t>
            </a:r>
            <a:r>
              <a:rPr spc="-45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а</a:t>
            </a:r>
            <a:r>
              <a:rPr spc="2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ды</a:t>
            </a:r>
            <a:r>
              <a:rPr lang="ru-RU" spc="2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  <a:endParaRPr spc="2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42" y="1428750"/>
            <a:ext cx="8387715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  <a:tabLst>
                <a:tab pos="1332865" algn="l"/>
                <a:tab pos="1659889" algn="l"/>
                <a:tab pos="3623945" algn="l"/>
                <a:tab pos="4457065" algn="l"/>
                <a:tab pos="4744720" algn="l"/>
                <a:tab pos="5517515" algn="l"/>
                <a:tab pos="6637020" algn="l"/>
              </a:tabLst>
            </a:pPr>
            <a:r>
              <a:rPr lang="ru-RU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sz="2000"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0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000" b="1" spc="-70" dirty="0" err="1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000" b="1" spc="-80" dirty="0" err="1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2000"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000" b="1" spc="-125" dirty="0" err="1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20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000" b="1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000" b="1"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000" b="1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1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2000" b="1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000" b="1" spc="4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000" b="1" spc="-7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000" b="1" spc="-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2000" b="1" spc="-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000" b="1" spc="-1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20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0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sz="2000" b="1" spc="4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000" b="1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000" b="1" spc="-1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</a:t>
            </a:r>
            <a:r>
              <a:rPr lang="ru-RU" sz="2000" spc="35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района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endParaRPr lang="ru-RU" sz="20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350">
              <a:lnSpc>
                <a:spcPct val="114799"/>
              </a:lnSpc>
              <a:tabLst>
                <a:tab pos="1731645" algn="l"/>
                <a:tab pos="2373630" algn="l"/>
                <a:tab pos="2632710" algn="l"/>
                <a:tab pos="3377565" algn="l"/>
                <a:tab pos="5273040" algn="l"/>
                <a:tab pos="6114415" algn="l"/>
                <a:tab pos="7167245" algn="l"/>
              </a:tabLst>
            </a:pPr>
            <a:r>
              <a:rPr lang="ru-RU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000"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spc="35" dirty="0" smtClean="0">
                <a:latin typeface="Arial" panose="020B0604020202020204" pitchFamily="34" charset="0"/>
                <a:cs typeface="Arial" panose="020B0604020202020204" pitchFamily="34" charset="0"/>
              </a:rPr>
              <a:t>инистерство </a:t>
            </a:r>
            <a:r>
              <a:rPr lang="ru-RU" sz="2000" spc="35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Красноярского края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sz="2000"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000" b="1" spc="-13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2000" b="1" spc="-8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000" b="1" spc="-7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000" b="1" spc="-8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2000" b="1" spc="-4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000" b="1" spc="-12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sz="2000" b="1" spc="4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000" b="1" spc="-5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000"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04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0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185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просвещения </a:t>
            </a:r>
            <a:r>
              <a:rPr lang="ru-RU" sz="2000" spc="95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E5751C-9D30-466B-AA94-575260CB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8056"/>
            <a:ext cx="1522820" cy="810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203AF-7922-4D0C-8295-4DD8AA16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0339"/>
            <a:ext cx="6136640" cy="3693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Согласие родителей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C5D677-F4A0-4FFA-9AAF-A11C92E5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71550"/>
            <a:ext cx="8153400" cy="3693319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участия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олимпиаде родители (законные представители) участника не позднее чем за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дня до начала проведения этапа олимпиады, в котором он принимает участие, письменно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подтверждают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ознакомление с Порядком проведения олимпиады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дают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согласие на публикацию результатов по каждому общеобразовательному предмету на сайте организатора олимпиады в сети «Интернет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(п. 25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Порядка проведения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олимпиады).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согласие хранится 1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5BBD2-92B9-44F3-8446-8C4C6188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D5152-5E96-4D66-9692-22A33556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6445250" cy="3693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Общественные наблюдатели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534A4-8452-4443-B347-81360B5F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95350"/>
            <a:ext cx="6136640" cy="2215991"/>
          </a:xfrm>
        </p:spPr>
        <p:txBody>
          <a:bodyPr/>
          <a:lstStyle/>
          <a:p>
            <a:pPr algn="ctr"/>
            <a:r>
              <a:rPr lang="ru-RU" dirty="0"/>
              <a:t>В месте проведения олимпиады вправе присутствовать общественные наблюдатели.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Для </a:t>
            </a:r>
            <a:r>
              <a:rPr lang="ru-RU" dirty="0"/>
              <a:t>аккредитации в качестве общественного наблюдателя необходимо обратиться к организатору соответствующего этапа </a:t>
            </a:r>
            <a:r>
              <a:rPr lang="ru-RU" dirty="0" smtClean="0"/>
              <a:t>олимпиады (</a:t>
            </a:r>
            <a:r>
              <a:rPr lang="ru-RU" dirty="0"/>
              <a:t>п. 20 Порядка проведения всероссийской </a:t>
            </a:r>
            <a:r>
              <a:rPr lang="ru-RU" dirty="0" smtClean="0"/>
              <a:t>олимпиады).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598474-16D1-4541-A47D-EA00187A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9" y="0"/>
            <a:ext cx="1522820" cy="810011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49C63DE4-29FC-4D05-9A6F-0574EECA199E}"/>
              </a:ext>
            </a:extLst>
          </p:cNvPr>
          <p:cNvSpPr txBox="1">
            <a:spLocks/>
          </p:cNvSpPr>
          <p:nvPr/>
        </p:nvSpPr>
        <p:spPr>
          <a:xfrm>
            <a:off x="228600" y="3351609"/>
            <a:ext cx="61366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kern="0" dirty="0" smtClean="0"/>
              <a:t>Порядок </a:t>
            </a:r>
            <a:r>
              <a:rPr lang="ru-RU" sz="1600" kern="0" dirty="0"/>
              <a:t>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школьников, </a:t>
            </a:r>
            <a:r>
              <a:rPr lang="ru-RU" sz="1600" kern="0" dirty="0" smtClean="0"/>
              <a:t>утвержден </a:t>
            </a:r>
            <a:r>
              <a:rPr lang="ru-RU" sz="1600" kern="0" dirty="0"/>
              <a:t>приказом Минобрнауки России от 28.06.2013 № 491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1A644D-C1BD-4ECC-9F77-DF18A4D8F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876300"/>
            <a:ext cx="1597819" cy="24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728</Words>
  <Application>Microsoft Office PowerPoint</Application>
  <PresentationFormat>Экран (16:9)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Symbol</vt:lpstr>
      <vt:lpstr>Verdana</vt:lpstr>
      <vt:lpstr>Wingdings</vt:lpstr>
      <vt:lpstr>Office Theme</vt:lpstr>
      <vt:lpstr>2021-2022 учебный год</vt:lpstr>
      <vt:lpstr>Нормативно – правовое обеспечение</vt:lpstr>
      <vt:lpstr>Всероссийская олимпиада школьников</vt:lpstr>
      <vt:lpstr>Развитие школьного олимпиадного движения обусловлено не только престижем участия в олимпиаде, но и возможностью получения учащимися бесценного познавательного опыта</vt:lpstr>
      <vt:lpstr>этапы олимпиады</vt:lpstr>
      <vt:lpstr>Презентация PowerPoint</vt:lpstr>
      <vt:lpstr>Организаторы олимпиады:</vt:lpstr>
      <vt:lpstr>Согласие родителей</vt:lpstr>
      <vt:lpstr>Общественные наблюдатели</vt:lpstr>
      <vt:lpstr>Подготовка школьников к олимпиаде</vt:lpstr>
      <vt:lpstr>Хочешь стать участником олимпиады:</vt:lpstr>
      <vt:lpstr>Ответственные за организацию и проведение школьного этапа олимпиады: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в Красноярском крае в 2021-2022    учебном году</dc:title>
  <dc:creator>Елена Игоревна Данилевская</dc:creator>
  <cp:lastModifiedBy>Мозгунова Юлия Александровна</cp:lastModifiedBy>
  <cp:revision>63</cp:revision>
  <dcterms:created xsi:type="dcterms:W3CDTF">2021-08-19T02:47:05Z</dcterms:created>
  <dcterms:modified xsi:type="dcterms:W3CDTF">2021-09-14T07:06:50Z</dcterms:modified>
</cp:coreProperties>
</file>