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1" r:id="rId2"/>
    <p:sldId id="337" r:id="rId3"/>
    <p:sldId id="321" r:id="rId4"/>
    <p:sldId id="322" r:id="rId5"/>
    <p:sldId id="323" r:id="rId6"/>
    <p:sldId id="329" r:id="rId7"/>
    <p:sldId id="331" r:id="rId8"/>
    <p:sldId id="386" r:id="rId9"/>
    <p:sldId id="330" r:id="rId10"/>
    <p:sldId id="338" r:id="rId11"/>
    <p:sldId id="339" r:id="rId12"/>
    <p:sldId id="340" r:id="rId13"/>
    <p:sldId id="347" r:id="rId14"/>
    <p:sldId id="342" r:id="rId15"/>
    <p:sldId id="383" r:id="rId16"/>
    <p:sldId id="343" r:id="rId17"/>
    <p:sldId id="344" r:id="rId18"/>
    <p:sldId id="389" r:id="rId19"/>
    <p:sldId id="384" r:id="rId20"/>
    <p:sldId id="346" r:id="rId21"/>
    <p:sldId id="351" r:id="rId22"/>
    <p:sldId id="367" r:id="rId23"/>
    <p:sldId id="369" r:id="rId24"/>
    <p:sldId id="371" r:id="rId25"/>
    <p:sldId id="372" r:id="rId26"/>
    <p:sldId id="376" r:id="rId27"/>
    <p:sldId id="377" r:id="rId28"/>
    <p:sldId id="333" r:id="rId29"/>
    <p:sldId id="378" r:id="rId30"/>
    <p:sldId id="345" r:id="rId31"/>
    <p:sldId id="335" r:id="rId32"/>
    <p:sldId id="348" r:id="rId33"/>
    <p:sldId id="349" r:id="rId34"/>
    <p:sldId id="334" r:id="rId35"/>
    <p:sldId id="357" r:id="rId36"/>
    <p:sldId id="355" r:id="rId37"/>
    <p:sldId id="353" r:id="rId38"/>
    <p:sldId id="358" r:id="rId39"/>
    <p:sldId id="359" r:id="rId40"/>
    <p:sldId id="368" r:id="rId41"/>
    <p:sldId id="360" r:id="rId42"/>
    <p:sldId id="361" r:id="rId43"/>
    <p:sldId id="387" r:id="rId44"/>
    <p:sldId id="362" r:id="rId45"/>
    <p:sldId id="354" r:id="rId46"/>
    <p:sldId id="381" r:id="rId47"/>
    <p:sldId id="256" r:id="rId48"/>
    <p:sldId id="257" r:id="rId49"/>
    <p:sldId id="379" r:id="rId50"/>
    <p:sldId id="382" r:id="rId51"/>
    <p:sldId id="388" r:id="rId52"/>
    <p:sldId id="320"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0A8"/>
    <a:srgbClr val="C6D4E0"/>
    <a:srgbClr val="B0C4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8763" autoAdjust="0"/>
  </p:normalViewPr>
  <p:slideViewPr>
    <p:cSldViewPr>
      <p:cViewPr>
        <p:scale>
          <a:sx n="87" d="100"/>
          <a:sy n="87" d="100"/>
        </p:scale>
        <p:origin x="-2304"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80"/>
    </p:cViewPr>
  </p:sorterViewPr>
  <p:notesViewPr>
    <p:cSldViewPr>
      <p:cViewPr varScale="1">
        <p:scale>
          <a:sx n="86" d="100"/>
          <a:sy n="86" d="100"/>
        </p:scale>
        <p:origin x="-376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45;&#1083;&#1077;&#1085;&#1072;\Desktop\&#1051;&#1080;&#1089;&#1090;%20Microsoft%20Offic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5;&#1083;&#1077;&#1085;&#1072;\Desktop\&#1051;&#1080;&#1089;&#1090;%20Microsoft%20Offic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5;&#1083;&#1077;&#1085;&#1072;\Desktop\&#1051;&#1080;&#1089;&#1090;%20Microsoft%20Office%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45;&#1083;&#1077;&#1085;&#1072;\Desktop\&#1051;&#1080;&#1089;&#1090;%20Microsoft%20Office%20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45;&#1083;&#1077;&#1085;&#1072;\Desktop\&#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8"/>
  <c:chart>
    <c:plotArea>
      <c:layout/>
      <c:barChart>
        <c:barDir val="col"/>
        <c:grouping val="clustered"/>
        <c:ser>
          <c:idx val="0"/>
          <c:order val="0"/>
          <c:dLbls>
            <c:dLbl>
              <c:idx val="0"/>
              <c:layout>
                <c:manualLayout>
                  <c:x val="8.0807515226171966E-3"/>
                  <c:y val="0.16834900790736632"/>
                </c:manualLayout>
              </c:layout>
              <c:tx>
                <c:rich>
                  <a:bodyPr/>
                  <a:lstStyle/>
                  <a:p>
                    <a:r>
                      <a:rPr lang="en-US" sz="1800" b="1" dirty="0">
                        <a:solidFill>
                          <a:srgbClr val="002060"/>
                        </a:solidFill>
                      </a:rPr>
                      <a:t>3</a:t>
                    </a:r>
                    <a:r>
                      <a:rPr lang="en-US" sz="1800" dirty="0">
                        <a:solidFill>
                          <a:srgbClr val="002060"/>
                        </a:solidFill>
                      </a:rPr>
                      <a:t>6,3</a:t>
                    </a:r>
                    <a:r>
                      <a:rPr lang="ru-RU" sz="1800" dirty="0">
                        <a:solidFill>
                          <a:srgbClr val="002060"/>
                        </a:solidFill>
                      </a:rPr>
                      <a:t>%</a:t>
                    </a:r>
                    <a:endParaRPr lang="en-US" dirty="0">
                      <a:solidFill>
                        <a:srgbClr val="002060"/>
                      </a:solidFill>
                    </a:endParaRPr>
                  </a:p>
                </c:rich>
              </c:tx>
              <c:showVal val="1"/>
            </c:dLbl>
            <c:dLbl>
              <c:idx val="1"/>
              <c:layout>
                <c:manualLayout>
                  <c:x val="-1.2121127283925804E-2"/>
                  <c:y val="0.20201880948883941"/>
                </c:manualLayout>
              </c:layout>
              <c:tx>
                <c:rich>
                  <a:bodyPr/>
                  <a:lstStyle/>
                  <a:p>
                    <a:r>
                      <a:rPr lang="en-US" sz="1800" b="1">
                        <a:solidFill>
                          <a:srgbClr val="C00000"/>
                        </a:solidFill>
                      </a:rPr>
                      <a:t>3</a:t>
                    </a:r>
                    <a:r>
                      <a:rPr lang="en-US" sz="1800"/>
                      <a:t>8,1</a:t>
                    </a:r>
                    <a:r>
                      <a:rPr lang="ru-RU" sz="1800"/>
                      <a:t>%</a:t>
                    </a:r>
                    <a:endParaRPr lang="en-US"/>
                  </a:p>
                </c:rich>
              </c:tx>
              <c:showVal val="1"/>
            </c:dLbl>
            <c:txPr>
              <a:bodyPr/>
              <a:lstStyle/>
              <a:p>
                <a:pPr>
                  <a:defRPr sz="1800" b="1">
                    <a:solidFill>
                      <a:srgbClr val="C00000"/>
                    </a:solidFill>
                  </a:defRPr>
                </a:pPr>
                <a:endParaRPr lang="ru-RU"/>
              </a:p>
            </c:txPr>
            <c:showVal val="1"/>
          </c:dLbls>
          <c:cat>
            <c:strRef>
              <c:f>Лист1!$J$17:$J$18</c:f>
              <c:strCache>
                <c:ptCount val="2"/>
                <c:pt idx="0">
                  <c:v>2014 г</c:v>
                </c:pt>
                <c:pt idx="1">
                  <c:v>2015 г</c:v>
                </c:pt>
              </c:strCache>
            </c:strRef>
          </c:cat>
          <c:val>
            <c:numRef>
              <c:f>Лист1!$K$17:$K$18</c:f>
              <c:numCache>
                <c:formatCode>General</c:formatCode>
                <c:ptCount val="2"/>
                <c:pt idx="0">
                  <c:v>36.300000000000004</c:v>
                </c:pt>
                <c:pt idx="1">
                  <c:v>38.1</c:v>
                </c:pt>
              </c:numCache>
            </c:numRef>
          </c:val>
        </c:ser>
        <c:dLbls>
          <c:showVal val="1"/>
        </c:dLbls>
        <c:gapWidth val="75"/>
        <c:axId val="42788736"/>
        <c:axId val="42790272"/>
      </c:barChart>
      <c:catAx>
        <c:axId val="42788736"/>
        <c:scaling>
          <c:orientation val="minMax"/>
        </c:scaling>
        <c:axPos val="b"/>
        <c:majorTickMark val="none"/>
        <c:tickLblPos val="nextTo"/>
        <c:txPr>
          <a:bodyPr/>
          <a:lstStyle/>
          <a:p>
            <a:pPr>
              <a:defRPr sz="2400" b="1">
                <a:solidFill>
                  <a:srgbClr val="002060"/>
                </a:solidFill>
              </a:defRPr>
            </a:pPr>
            <a:endParaRPr lang="ru-RU"/>
          </a:p>
        </c:txPr>
        <c:crossAx val="42790272"/>
        <c:crosses val="autoZero"/>
        <c:auto val="1"/>
        <c:lblAlgn val="ctr"/>
        <c:lblOffset val="100"/>
      </c:catAx>
      <c:valAx>
        <c:axId val="42790272"/>
        <c:scaling>
          <c:orientation val="minMax"/>
        </c:scaling>
        <c:delete val="1"/>
        <c:axPos val="l"/>
        <c:numFmt formatCode="General" sourceLinked="1"/>
        <c:majorTickMark val="none"/>
        <c:tickLblPos val="none"/>
        <c:crossAx val="42788736"/>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lgn="r">
              <a:defRPr/>
            </a:pPr>
            <a:r>
              <a:rPr lang="ru-RU" dirty="0">
                <a:solidFill>
                  <a:srgbClr val="002060"/>
                </a:solidFill>
              </a:rPr>
              <a:t>Бюджет</a:t>
            </a:r>
            <a:r>
              <a:rPr lang="ru-RU" dirty="0"/>
              <a:t> </a:t>
            </a:r>
          </a:p>
          <a:p>
            <a:pPr algn="r">
              <a:defRPr/>
            </a:pPr>
            <a:r>
              <a:rPr lang="ru-RU" dirty="0">
                <a:solidFill>
                  <a:srgbClr val="C00000"/>
                </a:solidFill>
              </a:rPr>
              <a:t>Таймырского образования  </a:t>
            </a:r>
          </a:p>
        </c:rich>
      </c:tx>
      <c:layout>
        <c:manualLayout>
          <c:xMode val="edge"/>
          <c:yMode val="edge"/>
          <c:x val="0.23795689734635694"/>
          <c:y val="2.3741601642096287E-2"/>
        </c:manualLayout>
      </c:layout>
    </c:title>
    <c:plotArea>
      <c:layout/>
      <c:barChart>
        <c:barDir val="col"/>
        <c:grouping val="clustered"/>
        <c:ser>
          <c:idx val="0"/>
          <c:order val="0"/>
          <c:tx>
            <c:strRef>
              <c:f>Лист3!$H$5</c:f>
              <c:strCache>
                <c:ptCount val="1"/>
                <c:pt idx="0">
                  <c:v>бюджет </c:v>
                </c:pt>
              </c:strCache>
            </c:strRef>
          </c:tx>
          <c:dLbls>
            <c:dLbl>
              <c:idx val="3"/>
              <c:spPr/>
              <c:txPr>
                <a:bodyPr/>
                <a:lstStyle/>
                <a:p>
                  <a:pPr>
                    <a:defRPr b="1">
                      <a:solidFill>
                        <a:srgbClr val="FF0000"/>
                      </a:solidFill>
                    </a:defRPr>
                  </a:pPr>
                  <a:endParaRPr lang="ru-RU"/>
                </a:p>
              </c:txPr>
            </c:dLbl>
            <c:txPr>
              <a:bodyPr/>
              <a:lstStyle/>
              <a:p>
                <a:pPr>
                  <a:defRPr b="1">
                    <a:solidFill>
                      <a:schemeClr val="tx2"/>
                    </a:solidFill>
                  </a:defRPr>
                </a:pPr>
                <a:endParaRPr lang="ru-RU"/>
              </a:p>
            </c:txPr>
            <c:showVal val="1"/>
          </c:dLbls>
          <c:cat>
            <c:strRef>
              <c:f>Лист3!$G$6:$G$9</c:f>
              <c:strCache>
                <c:ptCount val="4"/>
                <c:pt idx="0">
                  <c:v>2012 год</c:v>
                </c:pt>
                <c:pt idx="1">
                  <c:v>2013 год</c:v>
                </c:pt>
                <c:pt idx="2">
                  <c:v>2014 год</c:v>
                </c:pt>
                <c:pt idx="3">
                  <c:v>2015 год </c:v>
                </c:pt>
              </c:strCache>
            </c:strRef>
          </c:cat>
          <c:val>
            <c:numRef>
              <c:f>Лист3!$H$6:$H$9</c:f>
              <c:numCache>
                <c:formatCode>#,##0.00</c:formatCode>
                <c:ptCount val="4"/>
                <c:pt idx="0">
                  <c:v>1996.5</c:v>
                </c:pt>
                <c:pt idx="1">
                  <c:v>2347.06</c:v>
                </c:pt>
                <c:pt idx="2" formatCode="General">
                  <c:v>2489.46</c:v>
                </c:pt>
                <c:pt idx="3" formatCode="General">
                  <c:v>2732.92</c:v>
                </c:pt>
              </c:numCache>
            </c:numRef>
          </c:val>
        </c:ser>
        <c:axId val="49945216"/>
        <c:axId val="49963392"/>
      </c:barChart>
      <c:catAx>
        <c:axId val="49945216"/>
        <c:scaling>
          <c:orientation val="minMax"/>
        </c:scaling>
        <c:axPos val="b"/>
        <c:tickLblPos val="nextTo"/>
        <c:txPr>
          <a:bodyPr/>
          <a:lstStyle/>
          <a:p>
            <a:pPr>
              <a:defRPr b="1">
                <a:solidFill>
                  <a:srgbClr val="FF0000"/>
                </a:solidFill>
              </a:defRPr>
            </a:pPr>
            <a:endParaRPr lang="ru-RU"/>
          </a:p>
        </c:txPr>
        <c:crossAx val="49963392"/>
        <c:crosses val="autoZero"/>
        <c:auto val="1"/>
        <c:lblAlgn val="ctr"/>
        <c:lblOffset val="100"/>
      </c:catAx>
      <c:valAx>
        <c:axId val="49963392"/>
        <c:scaling>
          <c:orientation val="minMax"/>
        </c:scaling>
        <c:delete val="1"/>
        <c:axPos val="l"/>
        <c:numFmt formatCode="#,##0.00" sourceLinked="1"/>
        <c:tickLblPos val="none"/>
        <c:crossAx val="49945216"/>
        <c:crosses val="autoZero"/>
        <c:crossBetween val="between"/>
      </c:valAx>
    </c:plotArea>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8"/>
  <c:chart>
    <c:title>
      <c:tx>
        <c:rich>
          <a:bodyPr/>
          <a:lstStyle/>
          <a:p>
            <a:pPr>
              <a:defRPr/>
            </a:pPr>
            <a:r>
              <a:rPr lang="ru-RU" dirty="0">
                <a:solidFill>
                  <a:srgbClr val="002060"/>
                </a:solidFill>
              </a:rPr>
              <a:t>Бюджет отрасли в </a:t>
            </a:r>
            <a:r>
              <a:rPr lang="ru-RU" dirty="0">
                <a:solidFill>
                  <a:srgbClr val="C00000"/>
                </a:solidFill>
              </a:rPr>
              <a:t>крае</a:t>
            </a:r>
          </a:p>
        </c:rich>
      </c:tx>
      <c:layout>
        <c:manualLayout>
          <c:xMode val="edge"/>
          <c:yMode val="edge"/>
          <c:x val="9.7390339338711052E-2"/>
          <c:y val="2.5195613185836494E-2"/>
        </c:manualLayout>
      </c:layout>
    </c:title>
    <c:plotArea>
      <c:layout>
        <c:manualLayout>
          <c:layoutTarget val="inner"/>
          <c:xMode val="edge"/>
          <c:yMode val="edge"/>
          <c:x val="0"/>
          <c:y val="0.16959622657836884"/>
          <c:w val="0.96794170116892364"/>
          <c:h val="0.66443086896102377"/>
        </c:manualLayout>
      </c:layout>
      <c:barChart>
        <c:barDir val="col"/>
        <c:grouping val="clustered"/>
        <c:ser>
          <c:idx val="0"/>
          <c:order val="0"/>
          <c:tx>
            <c:strRef>
              <c:f>Лист3!$U$4</c:f>
              <c:strCache>
                <c:ptCount val="1"/>
                <c:pt idx="0">
                  <c:v>Бюджет отрасли в крае</c:v>
                </c:pt>
              </c:strCache>
            </c:strRef>
          </c:tx>
          <c:dLbls>
            <c:dLbl>
              <c:idx val="2"/>
              <c:layout>
                <c:manualLayout>
                  <c:x val="-9.1203352836328518E-3"/>
                  <c:y val="1.2597806592918247E-2"/>
                </c:manualLayout>
              </c:layout>
              <c:spPr/>
              <c:txPr>
                <a:bodyPr/>
                <a:lstStyle/>
                <a:p>
                  <a:pPr>
                    <a:defRPr b="1">
                      <a:solidFill>
                        <a:srgbClr val="FF0000"/>
                      </a:solidFill>
                    </a:defRPr>
                  </a:pPr>
                  <a:endParaRPr lang="ru-RU"/>
                </a:p>
              </c:txPr>
              <c:showVal val="1"/>
            </c:dLbl>
            <c:txPr>
              <a:bodyPr/>
              <a:lstStyle/>
              <a:p>
                <a:pPr>
                  <a:defRPr b="1">
                    <a:solidFill>
                      <a:schemeClr val="tx2"/>
                    </a:solidFill>
                  </a:defRPr>
                </a:pPr>
                <a:endParaRPr lang="ru-RU"/>
              </a:p>
            </c:txPr>
            <c:showVal val="1"/>
          </c:dLbls>
          <c:cat>
            <c:strRef>
              <c:f>Лист3!$T$5:$T$7</c:f>
              <c:strCache>
                <c:ptCount val="3"/>
                <c:pt idx="0">
                  <c:v>2013 год</c:v>
                </c:pt>
                <c:pt idx="1">
                  <c:v>2014 год</c:v>
                </c:pt>
                <c:pt idx="2">
                  <c:v>2015 год</c:v>
                </c:pt>
              </c:strCache>
            </c:strRef>
          </c:cat>
          <c:val>
            <c:numRef>
              <c:f>Лист3!$U$5:$U$7</c:f>
              <c:numCache>
                <c:formatCode>0.0</c:formatCode>
                <c:ptCount val="3"/>
                <c:pt idx="0">
                  <c:v>62000</c:v>
                </c:pt>
                <c:pt idx="1">
                  <c:v>66710</c:v>
                </c:pt>
                <c:pt idx="2">
                  <c:v>73420</c:v>
                </c:pt>
              </c:numCache>
            </c:numRef>
          </c:val>
        </c:ser>
        <c:axId val="49983872"/>
        <c:axId val="49985408"/>
      </c:barChart>
      <c:catAx>
        <c:axId val="49983872"/>
        <c:scaling>
          <c:orientation val="minMax"/>
        </c:scaling>
        <c:axPos val="b"/>
        <c:tickLblPos val="nextTo"/>
        <c:txPr>
          <a:bodyPr/>
          <a:lstStyle/>
          <a:p>
            <a:pPr>
              <a:defRPr b="1">
                <a:solidFill>
                  <a:srgbClr val="FF0000"/>
                </a:solidFill>
              </a:defRPr>
            </a:pPr>
            <a:endParaRPr lang="ru-RU"/>
          </a:p>
        </c:txPr>
        <c:crossAx val="49985408"/>
        <c:crosses val="autoZero"/>
        <c:auto val="1"/>
        <c:lblAlgn val="ctr"/>
        <c:lblOffset val="100"/>
      </c:catAx>
      <c:valAx>
        <c:axId val="49985408"/>
        <c:scaling>
          <c:orientation val="minMax"/>
        </c:scaling>
        <c:delete val="1"/>
        <c:axPos val="l"/>
        <c:numFmt formatCode="0.0" sourceLinked="1"/>
        <c:tickLblPos val="none"/>
        <c:crossAx val="49983872"/>
        <c:crosses val="autoZero"/>
        <c:crossBetween val="between"/>
      </c:valAx>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spPr>
            <a:solidFill>
              <a:schemeClr val="accent4">
                <a:lumMod val="75000"/>
              </a:schemeClr>
            </a:solidFill>
          </c:spPr>
          <c:dLbls>
            <c:dLbl>
              <c:idx val="2"/>
              <c:tx>
                <c:rich>
                  <a:bodyPr/>
                  <a:lstStyle/>
                  <a:p>
                    <a:r>
                      <a:rPr lang="ru-RU" smtClean="0"/>
                      <a:t>4694</a:t>
                    </a:r>
                    <a:endParaRPr lang="en-US" dirty="0"/>
                  </a:p>
                </c:rich>
              </c:tx>
              <c:showVal val="1"/>
            </c:dLbl>
            <c:txPr>
              <a:bodyPr/>
              <a:lstStyle/>
              <a:p>
                <a:pPr>
                  <a:defRPr sz="1600" b="1">
                    <a:solidFill>
                      <a:srgbClr val="002060"/>
                    </a:solidFill>
                  </a:defRPr>
                </a:pPr>
                <a:endParaRPr lang="ru-RU"/>
              </a:p>
            </c:txPr>
            <c:showVal val="1"/>
          </c:dLbls>
          <c:cat>
            <c:strRef>
              <c:f>Лист2!$I$8:$I$10</c:f>
              <c:strCache>
                <c:ptCount val="3"/>
                <c:pt idx="0">
                  <c:v>2013\2014</c:v>
                </c:pt>
                <c:pt idx="1">
                  <c:v>2014/2015</c:v>
                </c:pt>
                <c:pt idx="2">
                  <c:v>2015/2016</c:v>
                </c:pt>
              </c:strCache>
            </c:strRef>
          </c:cat>
          <c:val>
            <c:numRef>
              <c:f>Лист2!$J$8:$J$10</c:f>
              <c:numCache>
                <c:formatCode>General</c:formatCode>
                <c:ptCount val="3"/>
                <c:pt idx="0">
                  <c:v>4652</c:v>
                </c:pt>
                <c:pt idx="1">
                  <c:v>4648</c:v>
                </c:pt>
                <c:pt idx="2">
                  <c:v>4847</c:v>
                </c:pt>
              </c:numCache>
            </c:numRef>
          </c:val>
        </c:ser>
        <c:axId val="50055808"/>
        <c:axId val="50065792"/>
      </c:barChart>
      <c:catAx>
        <c:axId val="50055808"/>
        <c:scaling>
          <c:orientation val="minMax"/>
        </c:scaling>
        <c:axPos val="b"/>
        <c:tickLblPos val="nextTo"/>
        <c:txPr>
          <a:bodyPr/>
          <a:lstStyle/>
          <a:p>
            <a:pPr>
              <a:defRPr sz="1400" b="1">
                <a:solidFill>
                  <a:srgbClr val="002060"/>
                </a:solidFill>
              </a:defRPr>
            </a:pPr>
            <a:endParaRPr lang="ru-RU"/>
          </a:p>
        </c:txPr>
        <c:crossAx val="50065792"/>
        <c:crosses val="autoZero"/>
        <c:auto val="1"/>
        <c:lblAlgn val="ctr"/>
        <c:lblOffset val="100"/>
      </c:catAx>
      <c:valAx>
        <c:axId val="50065792"/>
        <c:scaling>
          <c:orientation val="minMax"/>
        </c:scaling>
        <c:delete val="1"/>
        <c:axPos val="l"/>
        <c:numFmt formatCode="General" sourceLinked="1"/>
        <c:tickLblPos val="none"/>
        <c:crossAx val="5005580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C00000"/>
                </a:solidFill>
              </a:defRPr>
            </a:pPr>
            <a:r>
              <a:rPr lang="ru-RU" dirty="0">
                <a:solidFill>
                  <a:srgbClr val="C00000"/>
                </a:solidFill>
              </a:rPr>
              <a:t>Количество</a:t>
            </a:r>
            <a:r>
              <a:rPr lang="ru-RU" baseline="0" dirty="0">
                <a:solidFill>
                  <a:srgbClr val="C00000"/>
                </a:solidFill>
              </a:rPr>
              <a:t> </a:t>
            </a:r>
            <a:r>
              <a:rPr lang="ru-RU" dirty="0">
                <a:solidFill>
                  <a:srgbClr val="C00000"/>
                </a:solidFill>
              </a:rPr>
              <a:t> </a:t>
            </a:r>
            <a:endParaRPr lang="ru-RU" dirty="0" smtClean="0">
              <a:solidFill>
                <a:srgbClr val="C00000"/>
              </a:solidFill>
            </a:endParaRPr>
          </a:p>
          <a:p>
            <a:pPr>
              <a:defRPr>
                <a:solidFill>
                  <a:srgbClr val="C00000"/>
                </a:solidFill>
              </a:defRPr>
            </a:pPr>
            <a:r>
              <a:rPr lang="ru-RU" dirty="0" smtClean="0">
                <a:solidFill>
                  <a:srgbClr val="C00000"/>
                </a:solidFill>
              </a:rPr>
              <a:t>первоклассников</a:t>
            </a:r>
            <a:endParaRPr lang="ru-RU" dirty="0">
              <a:solidFill>
                <a:srgbClr val="C00000"/>
              </a:solidFill>
            </a:endParaRPr>
          </a:p>
        </c:rich>
      </c:tx>
    </c:title>
    <c:plotArea>
      <c:layout>
        <c:manualLayout>
          <c:layoutTarget val="inner"/>
          <c:xMode val="edge"/>
          <c:yMode val="edge"/>
          <c:x val="6.8706664053678299E-2"/>
          <c:y val="0.16192839817871318"/>
          <c:w val="0.90047873680674151"/>
          <c:h val="0.6987731255837869"/>
        </c:manualLayout>
      </c:layout>
      <c:barChart>
        <c:barDir val="col"/>
        <c:grouping val="clustered"/>
        <c:ser>
          <c:idx val="0"/>
          <c:order val="0"/>
          <c:tx>
            <c:strRef>
              <c:f>Лист3!$U$14</c:f>
              <c:strCache>
                <c:ptCount val="1"/>
                <c:pt idx="0">
                  <c:v>число первоклассников</c:v>
                </c:pt>
              </c:strCache>
            </c:strRef>
          </c:tx>
          <c:spPr>
            <a:solidFill>
              <a:schemeClr val="accent5">
                <a:lumMod val="75000"/>
              </a:schemeClr>
            </a:solidFill>
          </c:spPr>
          <c:dLbls>
            <c:dLbl>
              <c:idx val="2"/>
              <c:tx>
                <c:rich>
                  <a:bodyPr/>
                  <a:lstStyle/>
                  <a:p>
                    <a:r>
                      <a:rPr lang="ru-RU" smtClean="0"/>
                      <a:t>567</a:t>
                    </a:r>
                    <a:endParaRPr lang="en-US" dirty="0"/>
                  </a:p>
                </c:rich>
              </c:tx>
              <c:showVal val="1"/>
            </c:dLbl>
            <c:txPr>
              <a:bodyPr/>
              <a:lstStyle/>
              <a:p>
                <a:pPr>
                  <a:defRPr sz="1600" b="1">
                    <a:solidFill>
                      <a:srgbClr val="002060"/>
                    </a:solidFill>
                  </a:defRPr>
                </a:pPr>
                <a:endParaRPr lang="ru-RU"/>
              </a:p>
            </c:txPr>
            <c:showVal val="1"/>
          </c:dLbls>
          <c:cat>
            <c:strRef>
              <c:f>Лист3!$T$15:$T$17</c:f>
              <c:strCache>
                <c:ptCount val="3"/>
                <c:pt idx="0">
                  <c:v>2013-2014</c:v>
                </c:pt>
                <c:pt idx="1">
                  <c:v>2014-2015</c:v>
                </c:pt>
                <c:pt idx="2">
                  <c:v>2015-2016</c:v>
                </c:pt>
              </c:strCache>
            </c:strRef>
          </c:cat>
          <c:val>
            <c:numRef>
              <c:f>Лист3!$U$15:$U$17</c:f>
              <c:numCache>
                <c:formatCode>General</c:formatCode>
                <c:ptCount val="3"/>
                <c:pt idx="0">
                  <c:v>476</c:v>
                </c:pt>
                <c:pt idx="1">
                  <c:v>517</c:v>
                </c:pt>
                <c:pt idx="2">
                  <c:v>575</c:v>
                </c:pt>
              </c:numCache>
            </c:numRef>
          </c:val>
        </c:ser>
        <c:axId val="50077056"/>
        <c:axId val="50099328"/>
      </c:barChart>
      <c:catAx>
        <c:axId val="50077056"/>
        <c:scaling>
          <c:orientation val="minMax"/>
        </c:scaling>
        <c:axPos val="b"/>
        <c:tickLblPos val="nextTo"/>
        <c:txPr>
          <a:bodyPr/>
          <a:lstStyle/>
          <a:p>
            <a:pPr>
              <a:defRPr sz="1400" b="1">
                <a:solidFill>
                  <a:srgbClr val="002060"/>
                </a:solidFill>
              </a:defRPr>
            </a:pPr>
            <a:endParaRPr lang="ru-RU"/>
          </a:p>
        </c:txPr>
        <c:crossAx val="50099328"/>
        <c:crosses val="autoZero"/>
        <c:auto val="1"/>
        <c:lblAlgn val="ctr"/>
        <c:lblOffset val="100"/>
      </c:catAx>
      <c:valAx>
        <c:axId val="50099328"/>
        <c:scaling>
          <c:orientation val="minMax"/>
        </c:scaling>
        <c:delete val="1"/>
        <c:axPos val="l"/>
        <c:numFmt formatCode="General" sourceLinked="1"/>
        <c:tickLblPos val="none"/>
        <c:crossAx val="50077056"/>
        <c:crosses val="autoZero"/>
        <c:crossBetween val="between"/>
      </c:valAx>
      <c:spPr>
        <a:noFill/>
        <a:ln w="25400">
          <a:noFill/>
        </a:ln>
      </c:spPr>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Лист1!$K$10</c:f>
              <c:strCache>
                <c:ptCount val="1"/>
                <c:pt idx="0">
                  <c:v>Таймыр</c:v>
                </c:pt>
              </c:strCache>
            </c:strRef>
          </c:tx>
          <c:dLbls>
            <c:txPr>
              <a:bodyPr/>
              <a:lstStyle/>
              <a:p>
                <a:pPr>
                  <a:defRPr sz="1800" b="1">
                    <a:solidFill>
                      <a:srgbClr val="002060"/>
                    </a:solidFill>
                    <a:latin typeface="Arial" pitchFamily="34" charset="0"/>
                    <a:cs typeface="Arial" pitchFamily="34" charset="0"/>
                  </a:defRPr>
                </a:pPr>
                <a:endParaRPr lang="ru-RU"/>
              </a:p>
            </c:txPr>
            <c:showVal val="1"/>
          </c:dLbls>
          <c:cat>
            <c:strRef>
              <c:f>Лист1!$J$11:$J$14</c:f>
              <c:strCache>
                <c:ptCount val="4"/>
                <c:pt idx="0">
                  <c:v>читательская грамотность</c:v>
                </c:pt>
                <c:pt idx="1">
                  <c:v>математика</c:v>
                </c:pt>
                <c:pt idx="2">
                  <c:v>русский язык</c:v>
                </c:pt>
                <c:pt idx="3">
                  <c:v>групповой проект</c:v>
                </c:pt>
              </c:strCache>
            </c:strRef>
          </c:cat>
          <c:val>
            <c:numRef>
              <c:f>Лист1!$K$11:$K$14</c:f>
              <c:numCache>
                <c:formatCode>0</c:formatCode>
                <c:ptCount val="4"/>
                <c:pt idx="0">
                  <c:v>92</c:v>
                </c:pt>
                <c:pt idx="1">
                  <c:v>93</c:v>
                </c:pt>
                <c:pt idx="2">
                  <c:v>95</c:v>
                </c:pt>
                <c:pt idx="3">
                  <c:v>78</c:v>
                </c:pt>
              </c:numCache>
            </c:numRef>
          </c:val>
        </c:ser>
        <c:ser>
          <c:idx val="1"/>
          <c:order val="1"/>
          <c:tx>
            <c:strRef>
              <c:f>Лист1!$L$10</c:f>
              <c:strCache>
                <c:ptCount val="1"/>
                <c:pt idx="0">
                  <c:v>край</c:v>
                </c:pt>
              </c:strCache>
            </c:strRef>
          </c:tx>
          <c:dLbls>
            <c:txPr>
              <a:bodyPr/>
              <a:lstStyle/>
              <a:p>
                <a:pPr>
                  <a:defRPr sz="1800" b="1">
                    <a:solidFill>
                      <a:srgbClr val="C00000"/>
                    </a:solidFill>
                    <a:latin typeface="Arial" pitchFamily="34" charset="0"/>
                    <a:cs typeface="Arial" pitchFamily="34" charset="0"/>
                  </a:defRPr>
                </a:pPr>
                <a:endParaRPr lang="ru-RU"/>
              </a:p>
            </c:txPr>
            <c:showVal val="1"/>
          </c:dLbls>
          <c:cat>
            <c:strRef>
              <c:f>Лист1!$J$11:$J$14</c:f>
              <c:strCache>
                <c:ptCount val="4"/>
                <c:pt idx="0">
                  <c:v>читательская грамотность</c:v>
                </c:pt>
                <c:pt idx="1">
                  <c:v>математика</c:v>
                </c:pt>
                <c:pt idx="2">
                  <c:v>русский язык</c:v>
                </c:pt>
                <c:pt idx="3">
                  <c:v>групповой проект</c:v>
                </c:pt>
              </c:strCache>
            </c:strRef>
          </c:cat>
          <c:val>
            <c:numRef>
              <c:f>Лист1!$L$11:$L$14</c:f>
              <c:numCache>
                <c:formatCode>0</c:formatCode>
                <c:ptCount val="4"/>
                <c:pt idx="0">
                  <c:v>96</c:v>
                </c:pt>
                <c:pt idx="1">
                  <c:v>97</c:v>
                </c:pt>
                <c:pt idx="2">
                  <c:v>96</c:v>
                </c:pt>
                <c:pt idx="3">
                  <c:v>92</c:v>
                </c:pt>
              </c:numCache>
            </c:numRef>
          </c:val>
        </c:ser>
        <c:axId val="42438656"/>
        <c:axId val="42440192"/>
      </c:barChart>
      <c:catAx>
        <c:axId val="42438656"/>
        <c:scaling>
          <c:orientation val="minMax"/>
        </c:scaling>
        <c:axPos val="b"/>
        <c:tickLblPos val="nextTo"/>
        <c:txPr>
          <a:bodyPr/>
          <a:lstStyle/>
          <a:p>
            <a:pPr>
              <a:defRPr sz="1600">
                <a:solidFill>
                  <a:srgbClr val="002060"/>
                </a:solidFill>
                <a:latin typeface="Arial" pitchFamily="34" charset="0"/>
                <a:cs typeface="Arial" pitchFamily="34" charset="0"/>
              </a:defRPr>
            </a:pPr>
            <a:endParaRPr lang="ru-RU"/>
          </a:p>
        </c:txPr>
        <c:crossAx val="42440192"/>
        <c:crosses val="autoZero"/>
        <c:auto val="1"/>
        <c:lblAlgn val="ctr"/>
        <c:lblOffset val="100"/>
      </c:catAx>
      <c:valAx>
        <c:axId val="42440192"/>
        <c:scaling>
          <c:orientation val="minMax"/>
        </c:scaling>
        <c:axPos val="l"/>
        <c:numFmt formatCode="0" sourceLinked="1"/>
        <c:tickLblPos val="nextTo"/>
        <c:crossAx val="42438656"/>
        <c:crosses val="autoZero"/>
        <c:crossBetween val="between"/>
      </c:valAx>
    </c:plotArea>
    <c:legend>
      <c:legendPos val="b"/>
      <c:legendEntry>
        <c:idx val="1"/>
        <c:txPr>
          <a:bodyPr/>
          <a:lstStyle/>
          <a:p>
            <a:pPr>
              <a:defRPr sz="1600" b="1">
                <a:solidFill>
                  <a:srgbClr val="002060"/>
                </a:solidFill>
                <a:latin typeface="Arial" pitchFamily="34" charset="0"/>
                <a:cs typeface="Arial" pitchFamily="34" charset="0"/>
              </a:defRPr>
            </a:pPr>
            <a:endParaRPr lang="ru-RU"/>
          </a:p>
        </c:txPr>
      </c:legendEntry>
      <c:legendEntry>
        <c:idx val="0"/>
        <c:txPr>
          <a:bodyPr/>
          <a:lstStyle/>
          <a:p>
            <a:pPr>
              <a:defRPr sz="1600" b="1">
                <a:solidFill>
                  <a:srgbClr val="002060"/>
                </a:solidFill>
                <a:latin typeface="Arial" pitchFamily="34" charset="0"/>
                <a:cs typeface="Arial" pitchFamily="34" charset="0"/>
              </a:defRPr>
            </a:pPr>
            <a:endParaRPr lang="ru-RU"/>
          </a:p>
        </c:txPr>
      </c:legendEntry>
      <c:layout>
        <c:manualLayout>
          <c:xMode val="edge"/>
          <c:yMode val="edge"/>
          <c:x val="0.3964916885389328"/>
          <c:y val="0.93482356625221752"/>
          <c:w val="0.30701662292213538"/>
          <c:h val="5.2007801636850599E-2"/>
        </c:manualLayout>
      </c:layout>
      <c:txPr>
        <a:bodyPr/>
        <a:lstStyle/>
        <a:p>
          <a:pPr>
            <a:defRPr sz="1600">
              <a:latin typeface="Arial" pitchFamily="34" charset="0"/>
              <a:cs typeface="Arial" pitchFamily="34" charset="0"/>
            </a:defRPr>
          </a:pPr>
          <a:endParaRPr lang="ru-RU"/>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1F394246-1E37-4B6E-A26B-22D3130F607B}" type="datetimeFigureOut">
              <a:rPr lang="ru-RU"/>
              <a:pPr>
                <a:defRPr/>
              </a:pPr>
              <a:t>25.09.2015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B09D2B22-BC98-4545-9ECA-F70FFEBCA1CB}" type="slidenum">
              <a:rPr lang="ru-RU"/>
              <a:pPr>
                <a:defRPr/>
              </a:pPr>
              <a:t>‹#›</a:t>
            </a:fld>
            <a:endParaRPr lang="ru-RU"/>
          </a:p>
        </p:txBody>
      </p:sp>
    </p:spTree>
    <p:extLst>
      <p:ext uri="{BB962C8B-B14F-4D97-AF65-F5344CB8AC3E}">
        <p14:creationId xmlns="" xmlns:p14="http://schemas.microsoft.com/office/powerpoint/2010/main" val="3204149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smtClean="0"/>
              <a:t>Уважаемые участники традиционного  педагогического совета работников образования Таймыра! Разрешите мне поздравить всех присутствующих в зале: работников образования, гостей, родителей, учащихся с наступившим </a:t>
            </a:r>
            <a:r>
              <a:rPr lang="ru-RU" b="1" smtClean="0"/>
              <a:t>стартом нового учебного года!</a:t>
            </a:r>
            <a:endParaRPr lang="ru-RU" smtClean="0"/>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0B1A52-1A56-419F-B8B8-31164C502515}" type="slidenum">
              <a:rPr lang="ru-RU" smtClean="0"/>
              <a:pPr>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Два наших учителя представляли Таймыр на краевом конкурсе «Учитель года»: Оханова Мария Юрьевна – учитель истории Дудинской школы №4 и  Олеся Васильевна Шишигина – учитель английского языка Дудинской школы №5.</a:t>
            </a:r>
          </a:p>
          <a:p>
            <a:r>
              <a:rPr lang="ru-RU" smtClean="0"/>
              <a:t>Мария Юрьевна стала участницей второго тура, по результатам которого получила два специальных приза.</a:t>
            </a:r>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2F68F7-0B09-436B-996E-55B86CC44633}" type="slidenum">
              <a:rPr lang="ru-RU" smtClean="0"/>
              <a:pPr>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Огромное значение придается в нашей территории созданию условий для самореализации педагогов.  Традиционные муниципальные конкурсы позволяют выявлять новых «звёздных» педагогов, мастерски владеющих своей профессией.</a:t>
            </a:r>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3720CA-F24E-44C1-B04E-4F94350929A4}" type="slidenum">
              <a:rPr lang="ru-RU" smtClean="0"/>
              <a:pPr>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Создаваемые в территории условия для проявления своих способностей, конечно в первую очередь, касаются детей. Наши ребята достойно представляют Таймыр, участвуя в конкурсах и проектах различных уровней: как всероссийских, краевых, так  и муниципальных и конечно школьных.</a:t>
            </a:r>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A08EFD-BFE7-4812-B9A8-F9C030137E4A}" type="slidenum">
              <a:rPr lang="ru-RU" smtClean="0"/>
              <a:pPr>
                <a:defRPr/>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Из года в год повышается активность наших учреждений в участии в конкурсных проектах.  Шесть наших учреждений  в течение учебного года  представлены в рейтинговой таблице малой академии наук «Интеллект будущего».  В свете повышения значимости независимой оценки качества работы учреждений Общественным  Советом, организованном при Управлении образования, конечно будут учитываться такие проявления управления качеством образования.</a:t>
            </a:r>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345918-3D62-4A63-821F-B9C9495D2A4F}" type="slidenum">
              <a:rPr lang="ru-RU" smtClean="0"/>
              <a:pPr>
                <a:defRPr/>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Ребята нашего Таймыра проявляют себя как в образовательной, интеллектуальной  деятельности, так и в дополнительном образовании. Нас ежегодно радуют воспитанники ДЮЦТТ «Юниор». </a:t>
            </a:r>
          </a:p>
          <a:p>
            <a:r>
              <a:rPr lang="ru-RU" smtClean="0"/>
              <a:t>Наши команды по спортивному туризму широко известны в Красноярском крае.</a:t>
            </a:r>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47A7EC-ADD7-4D4D-92CF-89E8A85E0358}" type="slidenum">
              <a:rPr lang="ru-RU" smtClean="0"/>
              <a:pPr>
                <a:defRPr/>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Танцевальные коллективы этого учреждения  набирают популярность не только на Таймыре, но и за его пределами.</a:t>
            </a:r>
          </a:p>
        </p:txBody>
      </p:sp>
      <p:sp>
        <p:nvSpPr>
          <p:cNvPr id="4" name="Номер слайда 3"/>
          <p:cNvSpPr>
            <a:spLocks noGrp="1"/>
          </p:cNvSpPr>
          <p:nvPr>
            <p:ph type="sldNum" sz="quarter" idx="5"/>
          </p:nvPr>
        </p:nvSpPr>
        <p:spPr/>
        <p:txBody>
          <a:bodyPr/>
          <a:lstStyle/>
          <a:p>
            <a:pPr>
              <a:defRPr/>
            </a:pPr>
            <a:fld id="{2DC2DB7C-BA77-4AF3-A78C-406F810AB71C}"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 Особое место  в системе образования нашего района занимает спортивное образование и привитие привычки заниматься спортом.</a:t>
            </a:r>
          </a:p>
          <a:p>
            <a:r>
              <a:rPr lang="ru-RU" smtClean="0"/>
              <a:t>И мы и тому, что Количество  призовых мест наших спортсменов не уменьшается  и количество выездов в другие территории  так же не уменьшается, а растет.</a:t>
            </a:r>
          </a:p>
        </p:txBody>
      </p:sp>
      <p:sp>
        <p:nvSpPr>
          <p:cNvPr id="665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9A10A5A-3255-46D1-B2EB-C5524D6D8561}" type="slidenum">
              <a:rPr lang="ru-RU" smtClean="0"/>
              <a:pPr>
                <a:defRPr/>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Готовность  работников образования к изменениям, развитию и совершенствованию подтверждается тем, что на территории района осуществляется работа инновационных площадок по различным направлениям. Именно инновационная деятельность создает основу собственного стиля образовательной деятельности и позволяет образовательной организации стать конкурентоспособной на рынке образовательных услуг. Инновации нужны в первую очередь для развития образовательной организации.</a:t>
            </a:r>
          </a:p>
          <a:p>
            <a:r>
              <a:rPr lang="ru-RU" smtClean="0"/>
              <a:t>Фактически в каждой  школе   города Дудинки выделено хотя бы одно направление деятельности, которое для данного образовательного учреждения является инновационным. Эти направления были определены нами еще в ходе решений конференции 2013 года. Возможно пришло время нашим площадкам поделиться своими наработками. Как вариант: провести Открытый день школы.</a:t>
            </a:r>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EDAACC-15CA-475F-8FB0-BA500264A577}" type="slidenum">
              <a:rPr lang="ru-RU" smtClean="0"/>
              <a:pPr>
                <a:defRPr/>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Продолжается реализация наших проектов. </a:t>
            </a:r>
          </a:p>
          <a:p>
            <a:r>
              <a:rPr lang="ru-RU" dirty="0" smtClean="0"/>
              <a:t>С 2011 года на территории района реализуется проект «Языковое гнездо» как способ сохранения и развития родных языков через  методику погружения в языковую среду. </a:t>
            </a:r>
          </a:p>
          <a:p>
            <a:r>
              <a:rPr lang="ru-RU" dirty="0" smtClean="0"/>
              <a:t>Планируется погружение в проект образовательных учреждений  сельских поселений Хатанги и Караула.</a:t>
            </a:r>
          </a:p>
          <a:p>
            <a:endParaRPr lang="ru-RU" dirty="0" smtClean="0"/>
          </a:p>
          <a:p>
            <a:r>
              <a:rPr lang="ru-RU" dirty="0" smtClean="0"/>
              <a:t>С целью обеспечения качества предоставления образования на территории района сложилась практика дистанционного обучения детей в поселках.</a:t>
            </a:r>
          </a:p>
          <a:p>
            <a:r>
              <a:rPr lang="ru-RU" dirty="0" smtClean="0"/>
              <a:t>В текущем учебном году в дистанционном обучении продолжили  участие 5 учебных заведений.</a:t>
            </a:r>
          </a:p>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B09D2B22-BC98-4545-9ECA-F70FFEBCA1CB}" type="slidenum">
              <a:rPr lang="ru-RU" smtClean="0"/>
              <a:pPr>
                <a:defRPr/>
              </a:pPr>
              <a:t>18</a:t>
            </a:fld>
            <a:endParaRPr lang="ru-RU"/>
          </a:p>
        </p:txBody>
      </p:sp>
    </p:spTree>
    <p:extLst>
      <p:ext uri="{BB962C8B-B14F-4D97-AF65-F5344CB8AC3E}">
        <p14:creationId xmlns="" xmlns:p14="http://schemas.microsoft.com/office/powerpoint/2010/main" val="202418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 В апреле 2015 года   на базе ТМК ОУ «</a:t>
            </a:r>
            <a:r>
              <a:rPr lang="ru-RU" dirty="0" err="1" smtClean="0"/>
              <a:t>Попигайская</a:t>
            </a:r>
            <a:r>
              <a:rPr lang="ru-RU" dirty="0" smtClean="0"/>
              <a:t>  начальная школа–интернат» и  ТМК ДОУ «</a:t>
            </a:r>
            <a:r>
              <a:rPr lang="ru-RU" dirty="0" err="1" smtClean="0"/>
              <a:t>Попигайский</a:t>
            </a:r>
            <a:r>
              <a:rPr lang="ru-RU" dirty="0" smtClean="0"/>
              <a:t> детский сад» с участием делегации из Саха(Якутия) проходил межрегиональный семинар «Развитие и популяризация родного языка в дошкольном, начальном и средних общеобразовательных учреждениях </a:t>
            </a:r>
            <a:r>
              <a:rPr lang="ru-RU" dirty="0" err="1" smtClean="0"/>
              <a:t>Хатангского</a:t>
            </a:r>
            <a:r>
              <a:rPr lang="ru-RU" dirty="0" smtClean="0"/>
              <a:t> поселения», посвященный Году литературы. Участники семинара обменялись  опытом работы по вопросам развития и популяризации культуры  родного </a:t>
            </a:r>
            <a:r>
              <a:rPr lang="ru-RU" dirty="0" err="1" smtClean="0"/>
              <a:t>долганского</a:t>
            </a:r>
            <a:r>
              <a:rPr lang="ru-RU" dirty="0" smtClean="0"/>
              <a:t> языка.</a:t>
            </a:r>
          </a:p>
        </p:txBody>
      </p:sp>
      <p:sp>
        <p:nvSpPr>
          <p:cNvPr id="4" name="Номер слайда 3"/>
          <p:cNvSpPr>
            <a:spLocks noGrp="1"/>
          </p:cNvSpPr>
          <p:nvPr>
            <p:ph type="sldNum" sz="quarter" idx="5"/>
          </p:nvPr>
        </p:nvSpPr>
        <p:spPr/>
        <p:txBody>
          <a:bodyPr/>
          <a:lstStyle/>
          <a:p>
            <a:pPr>
              <a:defRPr/>
            </a:pPr>
            <a:fld id="{DC6FF415-F28F-49F7-A180-59BF73B87AD6}"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Перед началом очередного сентября не только Таймыр, но всех жителей страны волнует один вопрос: «Каким будет новый учебный год?». Одним из федеральных приоритетов  обозначена «</a:t>
            </a:r>
            <a:r>
              <a:rPr lang="ru-RU" b="1" dirty="0" smtClean="0">
                <a:solidFill>
                  <a:srgbClr val="7030A0"/>
                </a:solidFill>
              </a:rPr>
              <a:t>открытость и обратная связь (так называемое «умное управление»), </a:t>
            </a:r>
            <a:r>
              <a:rPr lang="ru-RU" dirty="0" smtClean="0">
                <a:solidFill>
                  <a:srgbClr val="7030A0"/>
                </a:solidFill>
              </a:rPr>
              <a:t>что проявляется всё шире в различных формах и способах информирования  общественности о деятельности и независимой оценки отрасли.</a:t>
            </a:r>
            <a:endParaRPr lang="ru-RU" dirty="0" smtClean="0"/>
          </a:p>
          <a:p>
            <a:endParaRPr lang="ru-RU" dirty="0" smtClean="0"/>
          </a:p>
          <a:p>
            <a:r>
              <a:rPr lang="ru-RU" dirty="0" smtClean="0"/>
              <a:t>27 августа уже второй раз  министром образования проводилось Общероссийское родительское собрание. Вёл это собрание министр совместно с представителем Национальной родительской ассоциации – Валерией.</a:t>
            </a:r>
          </a:p>
          <a:p>
            <a:r>
              <a:rPr lang="ru-RU" dirty="0" smtClean="0"/>
              <a:t>Какие же вопросы наши родители задавали министру? Как регионы готовы ответить на современные вызовы общества? В ходе </a:t>
            </a:r>
            <a:r>
              <a:rPr lang="ru-RU" b="1" dirty="0" smtClean="0"/>
              <a:t>Общероссийского родительского собрания</a:t>
            </a:r>
            <a:r>
              <a:rPr lang="ru-RU" dirty="0" smtClean="0"/>
              <a:t> глава ведомства подчеркнул, что никаких серьезных изменений ни в наступающем, ни в следующем ... По словам министра, все изменения, связанные с учебным процессом, должны сначала обсуждаться с родительским и профессиональным сообществом. </a:t>
            </a:r>
          </a:p>
          <a:p>
            <a:endParaRPr lang="ru-RU" dirty="0" smtClean="0"/>
          </a:p>
          <a:p>
            <a:r>
              <a:rPr lang="ru-RU" dirty="0" smtClean="0"/>
              <a:t>Хотя по-моему: з</a:t>
            </a:r>
            <a:r>
              <a:rPr lang="en-US" dirty="0" smtClean="0"/>
              <a:t>а </a:t>
            </a:r>
            <a:r>
              <a:rPr lang="en-US" dirty="0" err="1" smtClean="0"/>
              <a:t>последнее</a:t>
            </a:r>
            <a:r>
              <a:rPr lang="en-US" dirty="0" smtClean="0"/>
              <a:t> </a:t>
            </a:r>
            <a:r>
              <a:rPr lang="en-US" dirty="0" err="1" smtClean="0"/>
              <a:t>время</a:t>
            </a:r>
            <a:r>
              <a:rPr lang="en-US" dirty="0" smtClean="0"/>
              <a:t> </a:t>
            </a:r>
            <a:r>
              <a:rPr lang="en-US" dirty="0" err="1" smtClean="0"/>
              <a:t>ни</a:t>
            </a:r>
            <a:r>
              <a:rPr lang="en-US" dirty="0" smtClean="0"/>
              <a:t> </a:t>
            </a:r>
            <a:r>
              <a:rPr lang="en-US" dirty="0" err="1" smtClean="0"/>
              <a:t>одна</a:t>
            </a:r>
            <a:r>
              <a:rPr lang="en-US" dirty="0" smtClean="0"/>
              <a:t> </a:t>
            </a:r>
            <a:r>
              <a:rPr lang="en-US" dirty="0" err="1" smtClean="0"/>
              <a:t>из</a:t>
            </a:r>
            <a:r>
              <a:rPr lang="en-US" dirty="0" smtClean="0"/>
              <a:t> </a:t>
            </a:r>
            <a:r>
              <a:rPr lang="en-US" dirty="0" err="1" smtClean="0"/>
              <a:t>систем</a:t>
            </a:r>
            <a:r>
              <a:rPr lang="en-US" dirty="0" smtClean="0"/>
              <a:t> </a:t>
            </a:r>
            <a:r>
              <a:rPr lang="en-US" dirty="0" err="1" smtClean="0"/>
              <a:t>социума</a:t>
            </a:r>
            <a:r>
              <a:rPr lang="en-US" dirty="0" smtClean="0"/>
              <a:t> </a:t>
            </a:r>
            <a:r>
              <a:rPr lang="en-US" dirty="0" err="1" smtClean="0"/>
              <a:t>не</a:t>
            </a:r>
            <a:r>
              <a:rPr lang="en-US" dirty="0" smtClean="0"/>
              <a:t> </a:t>
            </a:r>
            <a:r>
              <a:rPr lang="en-US" dirty="0" err="1" smtClean="0"/>
              <a:t>подверг</a:t>
            </a:r>
            <a:r>
              <a:rPr lang="ru-RU" dirty="0" smtClean="0"/>
              <a:t>а</a:t>
            </a:r>
            <a:r>
              <a:rPr lang="en-US" dirty="0" err="1" smtClean="0"/>
              <a:t>лась</a:t>
            </a:r>
            <a:r>
              <a:rPr lang="en-US" dirty="0" smtClean="0"/>
              <a:t> </a:t>
            </a:r>
            <a:r>
              <a:rPr lang="en-US" dirty="0" err="1" smtClean="0"/>
              <a:t>таким</a:t>
            </a:r>
            <a:r>
              <a:rPr lang="en-US" dirty="0" smtClean="0"/>
              <a:t> </a:t>
            </a:r>
            <a:r>
              <a:rPr lang="en-US" dirty="0" err="1" smtClean="0"/>
              <a:t>серьезным</a:t>
            </a:r>
            <a:r>
              <a:rPr lang="en-US" dirty="0" smtClean="0"/>
              <a:t> и </a:t>
            </a:r>
            <a:r>
              <a:rPr lang="en-US" dirty="0" err="1" smtClean="0"/>
              <a:t>глубоким</a:t>
            </a:r>
            <a:r>
              <a:rPr lang="en-US" dirty="0" smtClean="0"/>
              <a:t> </a:t>
            </a:r>
            <a:r>
              <a:rPr lang="en-US" dirty="0" err="1" smtClean="0"/>
              <a:t>преобразованиям</a:t>
            </a:r>
            <a:r>
              <a:rPr lang="en-US" dirty="0" smtClean="0"/>
              <a:t>, </a:t>
            </a:r>
            <a:r>
              <a:rPr lang="en-US" dirty="0" err="1" smtClean="0"/>
              <a:t>как</a:t>
            </a:r>
            <a:r>
              <a:rPr lang="en-US" dirty="0" smtClean="0"/>
              <a:t> </a:t>
            </a:r>
            <a:r>
              <a:rPr lang="en-US" dirty="0" err="1" smtClean="0"/>
              <a:t>система</a:t>
            </a:r>
            <a:r>
              <a:rPr lang="en-US" dirty="0" smtClean="0"/>
              <a:t> </a:t>
            </a:r>
            <a:r>
              <a:rPr lang="en-US" dirty="0" err="1" smtClean="0"/>
              <a:t>образования</a:t>
            </a:r>
            <a:r>
              <a:rPr lang="en-US" dirty="0" smtClean="0"/>
              <a:t>. </a:t>
            </a:r>
            <a:r>
              <a:rPr lang="ru-RU" dirty="0" smtClean="0"/>
              <a:t>И на сегодня  изменения </a:t>
            </a:r>
            <a:r>
              <a:rPr lang="en-US" dirty="0" err="1" smtClean="0"/>
              <a:t>продолжаются</a:t>
            </a:r>
            <a:r>
              <a:rPr lang="ru-RU" dirty="0" smtClean="0"/>
              <a:t>. Поэтому нельзя стоять на месте, необходимо идти в ногу со временем. </a:t>
            </a:r>
          </a:p>
          <a:p>
            <a:r>
              <a:rPr lang="ru-RU" dirty="0" smtClean="0"/>
              <a:t>И на том, как же планируем развиваться дальше, какими изменениями будем управлять -  мы тоже остановимся в ходе работы нашей конференции.</a:t>
            </a: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FC81441-D9C6-4956-8B58-C2515D865008}" type="slidenum">
              <a:rPr lang="ru-RU" smtClean="0"/>
              <a:pPr>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 Достижение главного результата – повышение качества образования невозможно без привлечения в отрасль молодых кадров.</a:t>
            </a:r>
          </a:p>
          <a:p>
            <a:r>
              <a:rPr lang="ru-RU" smtClean="0"/>
              <a:t>Хочу так же отметить администрации школ, которые   работают над  проблемой привлечения в свои школы молодых специалистов для решения кадровой укомплектованности  своих учреждений, участвуя в краевых программах.  </a:t>
            </a:r>
          </a:p>
          <a:p>
            <a:r>
              <a:rPr lang="ru-RU" smtClean="0"/>
              <a:t>По итогам заявочной кампании на конкурс в 2015 году Новорыбинская школа отправила  договор по целевому обучению выпускницы своей школы студентки  4   курса педагогического университета. </a:t>
            </a:r>
          </a:p>
          <a:p>
            <a:r>
              <a:rPr lang="ru-RU" smtClean="0"/>
              <a:t>Я думаю, что  при грамотном подходе к  кадровому вопросу, могли бы и другие школы принимать участие в таких программах.</a:t>
            </a:r>
          </a:p>
          <a:p>
            <a:r>
              <a:rPr lang="ru-RU" smtClean="0"/>
              <a:t>Можно и дальше перечислять все наши достижения, но хочется и обозначить проблемы, сделать акценты на важных изменениях. </a:t>
            </a:r>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D246A3-F0C3-4BB6-874D-5133686BD474}" type="slidenum">
              <a:rPr lang="ru-RU" smtClean="0"/>
              <a:pPr>
                <a:defRPr/>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Говоря о качестве и доступности таймырского образования, остановлюсь на некоторых позициях текущего состояния сферы образования.</a:t>
            </a:r>
          </a:p>
          <a:p>
            <a:r>
              <a:rPr lang="ru-RU" dirty="0" smtClean="0"/>
              <a:t> Организация отдыха, оздоровления и занятости детей – один из важных вопросов, стоящих перед системой образования района. В летний период 2015  года  различными  формами  отдыха  было  охвачено  38,1%    детей  и  подростков. </a:t>
            </a:r>
          </a:p>
          <a:p>
            <a:r>
              <a:rPr lang="ru-RU" dirty="0" smtClean="0"/>
              <a:t>Наиболее  распространенной и популярной   традиционно продолжают оставаться лагеря с дневным пребыванием. В летний период  в таких лагерях отдохнули 370 детей. В загородные  оздоровительные лагеря  было направлено 682 ребенка.</a:t>
            </a:r>
          </a:p>
          <a:p>
            <a:r>
              <a:rPr lang="ru-RU" dirty="0" smtClean="0"/>
              <a:t>На организацию летнего отдыха школьников затрачено средств:</a:t>
            </a:r>
          </a:p>
          <a:p>
            <a:r>
              <a:rPr lang="ru-RU" dirty="0" smtClean="0"/>
              <a:t>-из районного бюджета – 62 372 999 </a:t>
            </a:r>
            <a:r>
              <a:rPr lang="ru-RU" dirty="0" err="1" smtClean="0"/>
              <a:t>руб</a:t>
            </a:r>
            <a:r>
              <a:rPr lang="ru-RU" dirty="0" smtClean="0"/>
              <a:t> ;</a:t>
            </a:r>
          </a:p>
          <a:p>
            <a:r>
              <a:rPr lang="ru-RU" dirty="0" smtClean="0"/>
              <a:t>- по линии министерства образования Красноярского края – 4 608 100 </a:t>
            </a:r>
            <a:r>
              <a:rPr lang="ru-RU" dirty="0" err="1" smtClean="0"/>
              <a:t>руб</a:t>
            </a:r>
            <a:r>
              <a:rPr lang="ru-RU" dirty="0" smtClean="0"/>
              <a:t>,</a:t>
            </a:r>
          </a:p>
          <a:p>
            <a:r>
              <a:rPr lang="ru-RU" dirty="0" smtClean="0"/>
              <a:t>- по линии министерства социальной политики Красноярского края – 10 868 400 </a:t>
            </a:r>
            <a:r>
              <a:rPr lang="ru-RU" dirty="0" err="1" smtClean="0"/>
              <a:t>руб</a:t>
            </a:r>
            <a:r>
              <a:rPr lang="ru-RU" dirty="0" smtClean="0"/>
              <a:t>,</a:t>
            </a:r>
          </a:p>
          <a:p>
            <a:r>
              <a:rPr lang="ru-RU" dirty="0" smtClean="0"/>
              <a:t>- родительская плата за проезд детей в детский оздоровительный лагерь «Премьера» в </a:t>
            </a:r>
          </a:p>
          <a:p>
            <a:r>
              <a:rPr lang="ru-RU" dirty="0" smtClean="0"/>
              <a:t>г. Анапа -  11 027 500 руб.(возмещение).</a:t>
            </a:r>
          </a:p>
          <a:p>
            <a:endParaRPr lang="ru-RU" dirty="0" smtClean="0"/>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DF083F-6217-4B33-B10A-8E8E3E572E86}" type="slidenum">
              <a:rPr lang="ru-RU" smtClean="0"/>
              <a:pPr>
                <a:defRPr/>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Основным направлением текущего состоянии системы, конечно в первую очередь  является переход на новые стандарты. На уровне начального образования он  осуществлен во всех ОУ.</a:t>
            </a:r>
          </a:p>
          <a:p>
            <a:r>
              <a:rPr lang="ru-RU" smtClean="0"/>
              <a:t> В пилотном режиме  осуществлялся поэтапный переход на ФГОС учащихся 8 класса ТМК ОУ«Дудинская СОШ№1». В этом году девятиклассники этого учреждения уже выходят на итоговую аттестацию.</a:t>
            </a:r>
          </a:p>
          <a:p>
            <a:r>
              <a:rPr lang="ru-RU" smtClean="0"/>
              <a:t> Организация учебно-воспитательного процесса  в 5-6 классах школ города Дудинки так же  строилась в соответствии с требованиями ФГОС основного общего образования.</a:t>
            </a:r>
          </a:p>
          <a:p>
            <a:r>
              <a:rPr lang="ru-RU" smtClean="0"/>
              <a:t>Практически во всех школах обеспечена  возможность использования  учебного оборудования для практических работ и интерактивных учебных занятий (96%). Обучающимся по новым стандартам.  </a:t>
            </a:r>
          </a:p>
          <a:p>
            <a:r>
              <a:rPr lang="ru-RU" smtClean="0"/>
              <a:t>Все  школы также обеспечены мультимедийным оборудованием. В отдельных учреждениях уже сегодня встает вопрос обновления интерактивного оборудования. </a:t>
            </a:r>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6B3164-E47C-4C1E-848B-25D7766EFD54}" type="slidenum">
              <a:rPr lang="ru-RU" smtClean="0"/>
              <a:pPr>
                <a:defRPr/>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Одним из обязательных требований стандарта  к кадровым условиям является  обязательность прохождения курсовой подготовки. К сожалению, не все педагоги, работающие в начальных классах, прошли тематические курсы. По предварительной самооценке готовности школ к введению ФГОС основного уровня образования  58% таймырских педагогов прошли переподготовку в требуемом объеме 108 часов. Это прежде  всего те учителя, которые в этом учебном  году  ведут обучение в пятых классах. В  ближайшем будущем нам необходимо активизировать работу в данном направлении и , используя накопительную систему, дообучить тех педагогов, которые  уже имеют переподготовку в объеме 72 часов.  Надо отметить, что всё чаще наши учителя стали обучаться дистанционно. Многие проходят курсы по нескольким темам.</a:t>
            </a:r>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4ED3FF-796F-450C-8E1B-D70C038558CD}" type="slidenum">
              <a:rPr lang="ru-RU" smtClean="0"/>
              <a:pPr>
                <a:defRPr/>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Обеспечить современное качественное образование может педагог, которому созданы условия для его собственной качественной подготовки и профессионального развития. </a:t>
            </a:r>
          </a:p>
          <a:p>
            <a:r>
              <a:rPr lang="ru-RU" smtClean="0"/>
              <a:t>У нас в районе для этого делается не мало. В 2011 году большее число педагогов было охвачено курсовой подготовкой в связи с штатным переходом на ФГОС начального образования. </a:t>
            </a:r>
          </a:p>
          <a:p>
            <a:endParaRPr lang="ru-RU" smtClean="0"/>
          </a:p>
          <a:p>
            <a:r>
              <a:rPr lang="ru-RU" smtClean="0"/>
              <a:t>В целом объем средств, затрачиваемых на курсовую подготовку постоянно не уменьшается. Отдельные педагоги за последние годы проходили курсовое обучение по несколько раз.</a:t>
            </a:r>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A5F897-D494-4027-964F-5398C9BAFC38}" type="slidenum">
              <a:rPr lang="ru-RU" smtClean="0"/>
              <a:pPr>
                <a:defRPr/>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Напомню, что одним из обязательных аккредитационных требований к реализации образовательных программ  является 100% обеспеченность учебниками. В настоящее время ежегодно наши школы формируют заказ учебников в край. За последние два года наши учреждения получили более 24 тысяч учебников через краевой заказ и  4650 книг приобрели самостоятельно. В целом затрачено на это более двух миллионов рублей. Но хочется отметить, что не всегда рационально используются книги из обменного фонда (а их как видим из слайда – немало). Возможно в условиях поэтапного перехода на ФГОС нет целесообразности приобретения учебников старого формата. В дальнейшем нам надо готовиться к пополнению фондов школ ЭЛЕКТРОННЫМИ версиями учебников. Конечно это будет происходить постепенно.</a:t>
            </a:r>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767DDB-BC4B-4868-87E9-E10C3599A6FB}" type="slidenum">
              <a:rPr lang="ru-RU" smtClean="0"/>
              <a:pPr>
                <a:defRPr/>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Мне хотелось немного остановиться на задаче, поставленной в резолюции предыдущей конференции. Перед многими отраслями социальной сферы правительство РФ  поставило задачу  формирования системы независимой оценки качества работы учреждений.   С целью осуществления независимой объективной внешней оценки качества работы образовательных учреждений</a:t>
            </a:r>
            <a:r>
              <a:rPr lang="ru-RU" b="1" smtClean="0"/>
              <a:t>, </a:t>
            </a:r>
            <a:r>
              <a:rPr lang="ru-RU" smtClean="0"/>
              <a:t>в соответствии с Постановлением Администрации Таймырского Долгано-Ненецкого муниципального района при Управлении образования сформирован Общественный совет, состав которого утвержден приказом Управления образования в 2014г. В функции Совета входит рассмотрение актуальных вопросов образования.</a:t>
            </a:r>
          </a:p>
          <a:p>
            <a:endParaRPr lang="ru-RU" smtClean="0"/>
          </a:p>
          <a:p>
            <a:r>
              <a:rPr lang="ru-RU" smtClean="0"/>
              <a:t>В Общественный совет  вошли  11 человек -  представители родительской общественности, работники разных структур. Председателем Совета избрана Жукова Светлана Владимировна, специалист Центра занятости.</a:t>
            </a:r>
          </a:p>
          <a:p>
            <a:r>
              <a:rPr lang="ru-RU" smtClean="0"/>
              <a:t> Одной из задач   Общественного совета является  разработка предложений по созданию условий для повышения качества предоставления социальных услуг населению в сфере образования.  А для конкретных</a:t>
            </a:r>
          </a:p>
          <a:p>
            <a:r>
              <a:rPr lang="ru-RU" smtClean="0"/>
              <a:t>Заседания Совета неоднократно освещались в газете «Таймыр», члены  Совета стали более активными в прошедшем учебном году, участвуя в  общешкольных мероприятиях. </a:t>
            </a:r>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1C7F8A-E61F-4FFA-8B96-24E8D0F40273}" type="slidenum">
              <a:rPr lang="ru-RU" smtClean="0"/>
              <a:pPr>
                <a:defRPr/>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Одним из таких мероприятий, которое посещали члены Общественного Совета, стал «Единый день  ФГОС» для всех школ района.  Это мероприятие явилось своеобразным подведением итогов введения стандарта в начальной школе.</a:t>
            </a:r>
          </a:p>
          <a:p>
            <a:r>
              <a:rPr lang="ru-RU" dirty="0" smtClean="0"/>
              <a:t>Целями данного мероприятия были : презентация опыта работы учреждения по введению ФГОС НОО;   изучение мнения родителей (законных представителей обучающихся) и общественности  по вопросам введения новых стандартов. </a:t>
            </a:r>
          </a:p>
          <a:p>
            <a:r>
              <a:rPr lang="ru-RU" dirty="0" smtClean="0"/>
              <a:t>Школы продемонстрировали различные виды работ: проводились  открытые уроки, занятия в рамках учебной и внеурочной деятельности. Презентации детских достижений  были оформлены в виде выставок, отчетных показов, защиты групповых проектов, публичных классных отчетов перед родителями. Для общественности как города, так и поселков, для самих школ этот день стал действительно днем открытости, доступности и  самое главное – взаимодействия педагогов, родителей и детей! По результатам проведения в школах прошел общественный опрос, который позволил  выявить уровень удовлетворенности родителей и общественности, а так же точечно определить их пожелания. </a:t>
            </a:r>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8AE6DC-85C5-414D-B0B9-FF0B52CD8AB1}" type="slidenum">
              <a:rPr lang="ru-RU" smtClean="0"/>
              <a:pPr>
                <a:defRPr/>
              </a:pPr>
              <a:t>27</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Конечно, для того, чтобы добиваться различных успехов, сохранять стабильность показателей, необходимы определённые условия, которые прежде всего требуют финансового обеспечения. Если переходить к анализу сегодняшнего состояния отрасли ,то надо отметить, что Развитие системы образования в нашем крае на протяжении многих лет рассматривается как один из главных приоритетов социально - экономической политики. Успешность функционирования отрасли во многом обусловлена социальной направленностью бюджета Красноярского края. Бюджет отрасли в крае ежегодно увеличивается, составляет почти четверть всего краевого бюджета</a:t>
            </a:r>
          </a:p>
          <a:p>
            <a:r>
              <a:rPr lang="ru-RU" smtClean="0"/>
              <a:t>Такая же направленность сохраняется и в бюджете района.  Если посмотреть сведения краевого статистического сборника, то  увидим, что у остальных районов края юбюджеты (кроме Эвенкии) составляют не более 1 млрд рублей, в Эвенкии- чуть более  млрд. А у нас – почти 3 млрд.!</a:t>
            </a:r>
          </a:p>
          <a:p>
            <a:r>
              <a:rPr lang="ru-RU" smtClean="0"/>
              <a:t>Как мы видим: расходы на образование в нашем  районе, несмотря на экономические и финансовые трудности растут. В общем объеме расходов бюджета муниципального района доля образования  в 2014 году  составляла ? </a:t>
            </a:r>
            <a:r>
              <a:rPr lang="ru-RU" b="1" i="1" smtClean="0"/>
              <a:t>%, </a:t>
            </a:r>
            <a:r>
              <a:rPr lang="ru-RU" smtClean="0"/>
              <a:t>в 2015 году</a:t>
            </a:r>
            <a:r>
              <a:rPr lang="ru-RU" b="1" i="1" smtClean="0"/>
              <a:t> –  ? %.</a:t>
            </a:r>
            <a:endParaRPr lang="ru-RU" smtClean="0"/>
          </a:p>
          <a:p>
            <a:r>
              <a:rPr lang="ru-RU" smtClean="0"/>
              <a:t>Как мы видим конкретным подтверждением приоритетности образования  на Таймыре является  системный рост бюджета Таймырского образования. (цифры даны в млрд рублей). Положительным является то, что в  крае, районе  делается всё, чтобы условия работы работников образования становились лучше. Идёт поэтапная модернизация образовательной системы.</a:t>
            </a:r>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D8B399-553E-4B7E-BBB4-8C2773A0FB54}" type="slidenum">
              <a:rPr lang="ru-RU" smtClean="0"/>
              <a:pPr>
                <a:defRPr/>
              </a:pPr>
              <a:t>28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Мониторинг исполнения предписаний надзорных органов по состоянию на  конец учебного года показывает,  что со стороны надзорных органов активизирована работа по контролю исполнения вынесенных предписаний. Однако, не всегда со стороны учреждений предпринимаются в полной мере предупредительные меры.  По-прежнему есть замечания по ведению производственного контроля, по маркировке инвентаря, подборки мебели по росту, не крупнозатратных приобретений в виде штор, своевременной замены посуды ит.д.</a:t>
            </a:r>
          </a:p>
          <a:p>
            <a:r>
              <a:rPr lang="ru-RU" smtClean="0"/>
              <a:t>Особо пристальное внимание к нашим зданием мы наблюдаем со стороны Пожарного надзора. Но это и понятно: вопросы безопасности актуализируются во всей стране.</a:t>
            </a:r>
          </a:p>
          <a:p>
            <a:r>
              <a:rPr lang="ru-RU" smtClean="0"/>
              <a:t> Очень остро стоит вопрос о «Стрельце-мониторинге» в сельских учреждениях, Управлением образования постоянно он поднимается  и перед министерством края, и перед депутатами  краевого уровня.  Хочу заострить внимание руководителей: если сроки исполнения предписаний Роспотребнадзора предусматривают растяжку по времени (на 2-3 года), то представления Пожнадзора как правило необходимо исполнять в краткие сроки: от 3-х месяцев до года.</a:t>
            </a:r>
          </a:p>
          <a:p>
            <a:r>
              <a:rPr lang="ru-RU" smtClean="0"/>
              <a:t>Позволю себе сделать замечание: со стороны руководителей не всегда производятся должные действия по ходатайствам в надзорные органы с просьбой о продлении сроков исполнения предписаний с обоснованием причин своевременного неисполнения. В результате формируется и пополняется перечень    неисполненных судебных решений, вынесенных в адрес муниципальных учреждений.</a:t>
            </a:r>
          </a:p>
          <a:p>
            <a:r>
              <a:rPr lang="ru-RU" smtClean="0"/>
              <a:t>Пополняется число и размер штрафов.</a:t>
            </a:r>
          </a:p>
          <a:p>
            <a:r>
              <a:rPr lang="ru-RU" smtClean="0"/>
              <a:t>Перспективный план требуемых затрат на 2015г.  только по крупнозатратным мероприятиям, направленным на исполнении предписаний в установленные  сроки, составил более 34 млн. рублей. </a:t>
            </a:r>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F47B040-83EF-4EE4-AC82-540031E63D19}" type="slidenum">
              <a:rPr lang="ru-RU" smtClean="0"/>
              <a:pPr>
                <a:defRPr/>
              </a:pPr>
              <a:t>29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dirty="0" smtClean="0"/>
              <a:t>21 августа в Красноярске прошел традиционный КРАЕВОЙ АВГУСТОВСКИЙ ПЕДАГОГИЧЕСКИЙ СОВЕТ. Для участия в пленарном заседании и дискуссионных площадках форума в краевой центр съехались более тысячи педагогов со всего региона. Всем краевым педагогическим сообществом, представителями власти и общественности  были проанализированы актуальные проблемы и сформулированы задачи для нашей отрасли.</a:t>
            </a:r>
          </a:p>
          <a:p>
            <a:pPr eaLnBrk="1" hangingPunct="1"/>
            <a:r>
              <a:rPr lang="ru-RU" dirty="0" smtClean="0"/>
              <a:t>Наша делегация также принимала участие в работе этого педсовета. Я позволю себе кратко донести основные моменты  этого большого педагогического собрания.</a:t>
            </a:r>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9BBF179-FC90-4078-9DBF-55CE6E7C92C2}" type="slidenum">
              <a:rPr lang="ru-RU" smtClean="0"/>
              <a:pPr>
                <a:defRPr/>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Под особым вниманием власти района  по – прежнему находится материально-техническое состояние учреждений образования, безопасность пребывания детей в наших учреждениях.</a:t>
            </a:r>
          </a:p>
          <a:p>
            <a:r>
              <a:rPr lang="ru-RU" smtClean="0"/>
              <a:t>Во всех образовательных учреждениях планово проведены ремонты. Представленные основные направления ремонтных работ  коснулись всех учреждений. За прошлые годы на финансирование капитальных и текущих ремонтов из местного бюджета выделены и потрачены значительные финансовые средства. И сегодня мы можем сказать, что затраченные средства и усилия привели к желаемому результату. Наши образовательные учреждения готовы к работе в новом учебном году. Для того чтобы своевременно и качественно в ОУ прошли ремонтные работы,  практически устранены нарушения и замечания, выданные надзорными органами, выполнены все перспективные планы 2015 года, согласованные с Роспотребнадзором. В итоге по направлению – выполнение требований Роспотребнадзора  все  школы приняты. </a:t>
            </a:r>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C7F761-831A-4248-A5D3-E4D39C0A8205}" type="slidenum">
              <a:rPr lang="ru-RU" smtClean="0"/>
              <a:pPr>
                <a:defRPr/>
              </a:pPr>
              <a:t>30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Муниципальная комиссия по проведению оценки готовности ОУ к новому учебному году благодарит всех, кто не остался  в стороне от этого важного и ответственного дела, кто реально оказал  помощь  на любом этапе выполнения этой работы. Хочется поблагодарить, отметить  и руководителей учреждений и все коллективы.</a:t>
            </a:r>
          </a:p>
        </p:txBody>
      </p:sp>
      <p:sp>
        <p:nvSpPr>
          <p:cNvPr id="809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FB264C-5E20-452C-BF37-F75C79A7BB17}" type="slidenum">
              <a:rPr lang="ru-RU" smtClean="0"/>
              <a:pPr>
                <a:defRPr/>
              </a:pPr>
              <a:t>31</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Наши учреждения с каждым годом становятся современными. Впечатляют не только интерьеры учреждений, но и состояние прилегающих территорий. Надо отметить, что не только городские школы, сады и учреждения дополнительного образования, интернаты преобразуют свой облик. Большое внимание уделяется и сельским учреждениям. </a:t>
            </a:r>
          </a:p>
          <a:p>
            <a:r>
              <a:rPr lang="ru-RU" smtClean="0"/>
              <a:t>Инициатива и активность  отдельных руководителей сельских учреждений заслуживает отдельной похвалы. Так директором Катырыкской школы</a:t>
            </a:r>
          </a:p>
          <a:p>
            <a:endParaRPr lang="ru-RU" smtClean="0"/>
          </a:p>
        </p:txBody>
      </p:sp>
      <p:sp>
        <p:nvSpPr>
          <p:cNvPr id="819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392F9E-2F6E-4F84-BCDC-B28F00DAD6BE}" type="slidenum">
              <a:rPr lang="ru-RU" smtClean="0"/>
              <a:pPr>
                <a:defRPr/>
              </a:pPr>
              <a:t>32</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С призывом сохранения малокомплектных школ обратился министр образования РФ Дмитрий Ливанов  к участникам брифинга в рамках всероссийского совещания </a:t>
            </a:r>
            <a:r>
              <a:rPr lang="ru-RU" dirty="0" err="1" smtClean="0"/>
              <a:t>Минобрнауки</a:t>
            </a:r>
            <a:r>
              <a:rPr lang="ru-RU" dirty="0" smtClean="0"/>
              <a:t>, которое проходило 3 июля на острове Русском. Министр подчеркнул значимость </a:t>
            </a:r>
            <a:r>
              <a:rPr lang="ru-RU" dirty="0" err="1" smtClean="0"/>
              <a:t>сфункционирования</a:t>
            </a:r>
            <a:r>
              <a:rPr lang="ru-RU" dirty="0" smtClean="0"/>
              <a:t> сельской школы, которая по сути является центром интеллектуального развития. </a:t>
            </a:r>
          </a:p>
          <a:p>
            <a:r>
              <a:rPr lang="ru-RU" dirty="0" smtClean="0"/>
              <a:t>Я думаю, что при разработке СТРАТЕГИИ социально-экономического развития территории Таймыра до 2030 года  эти слова лягут в основу.</a:t>
            </a:r>
          </a:p>
          <a:p>
            <a:endParaRPr lang="ru-RU" dirty="0" smtClean="0"/>
          </a:p>
          <a:p>
            <a:pPr eaLnBrk="0" hangingPunct="0"/>
            <a:r>
              <a:rPr lang="ru-RU" sz="1200" b="1" dirty="0" smtClean="0">
                <a:cs typeface="Times New Roman" pitchFamily="18" charset="0"/>
              </a:rPr>
              <a:t>«</a:t>
            </a:r>
            <a:r>
              <a:rPr lang="ru-RU" sz="1200" b="1" dirty="0" smtClean="0">
                <a:solidFill>
                  <a:srgbClr val="002060"/>
                </a:solidFill>
                <a:cs typeface="Times New Roman" pitchFamily="18" charset="0"/>
              </a:rPr>
              <a:t>Нам</a:t>
            </a:r>
            <a:r>
              <a:rPr lang="ru-RU" sz="1200" b="1" dirty="0" smtClean="0">
                <a:cs typeface="Times New Roman" pitchFamily="18" charset="0"/>
              </a:rPr>
              <a:t> </a:t>
            </a:r>
            <a:r>
              <a:rPr lang="ru-RU" sz="1200" b="1" dirty="0" smtClean="0">
                <a:solidFill>
                  <a:srgbClr val="C00000"/>
                </a:solidFill>
                <a:cs typeface="Times New Roman" pitchFamily="18" charset="0"/>
              </a:rPr>
              <a:t>важно обеспечить </a:t>
            </a:r>
            <a:r>
              <a:rPr lang="ru-RU" sz="1200" b="1" dirty="0" smtClean="0">
                <a:solidFill>
                  <a:srgbClr val="002060"/>
                </a:solidFill>
                <a:cs typeface="Times New Roman" pitchFamily="18" charset="0"/>
              </a:rPr>
              <a:t>каждому ребенку, где бы он ни жил: в большом городе или в маленьком</a:t>
            </a:r>
            <a:r>
              <a:rPr lang="ru-RU" sz="1200" b="1" dirty="0" smtClean="0">
                <a:cs typeface="Times New Roman" pitchFamily="18" charset="0"/>
              </a:rPr>
              <a:t> </a:t>
            </a:r>
            <a:r>
              <a:rPr lang="ru-RU" sz="1200" b="1" dirty="0" smtClean="0">
                <a:solidFill>
                  <a:srgbClr val="C00000"/>
                </a:solidFill>
                <a:cs typeface="Times New Roman" pitchFamily="18" charset="0"/>
              </a:rPr>
              <a:t>селе,</a:t>
            </a:r>
            <a:r>
              <a:rPr lang="ru-RU" sz="1200" b="1" dirty="0" smtClean="0">
                <a:cs typeface="Times New Roman" pitchFamily="18" charset="0"/>
              </a:rPr>
              <a:t> </a:t>
            </a:r>
            <a:r>
              <a:rPr lang="ru-RU" sz="1200" b="1" dirty="0" smtClean="0">
                <a:solidFill>
                  <a:srgbClr val="002060"/>
                </a:solidFill>
                <a:cs typeface="Times New Roman" pitchFamily="18" charset="0"/>
              </a:rPr>
              <a:t>доступ к качественному </a:t>
            </a:r>
          </a:p>
          <a:p>
            <a:pPr eaLnBrk="0" hangingPunct="0"/>
            <a:r>
              <a:rPr lang="ru-RU" sz="1200" b="1" dirty="0" smtClean="0">
                <a:solidFill>
                  <a:srgbClr val="002060"/>
                </a:solidFill>
                <a:cs typeface="Times New Roman" pitchFamily="18" charset="0"/>
              </a:rPr>
              <a:t>школьному образованию. Сейчас современные дистанционные технологии  дают возможность каждому школьнику даже в малокомплектной школе обеспечить</a:t>
            </a:r>
            <a:r>
              <a:rPr lang="ru-RU" sz="1200" b="1" dirty="0" smtClean="0">
                <a:cs typeface="Times New Roman" pitchFamily="18" charset="0"/>
              </a:rPr>
              <a:t> </a:t>
            </a:r>
            <a:r>
              <a:rPr lang="ru-RU" sz="1200" b="1" dirty="0" smtClean="0">
                <a:solidFill>
                  <a:srgbClr val="C00000"/>
                </a:solidFill>
                <a:cs typeface="Times New Roman" pitchFamily="18" charset="0"/>
              </a:rPr>
              <a:t>качественный </a:t>
            </a:r>
            <a:r>
              <a:rPr lang="ru-RU" sz="1200" b="1" dirty="0" smtClean="0">
                <a:solidFill>
                  <a:srgbClr val="002060"/>
                </a:solidFill>
                <a:cs typeface="Times New Roman" pitchFamily="18" charset="0"/>
              </a:rPr>
              <a:t>уровень преподавания. Поэтому сейчас мы перед регионами ставим задачу сохранения в максимальной степени сети сельских школ. В селе школа </a:t>
            </a:r>
            <a:r>
              <a:rPr lang="ru-RU" sz="1200" b="1" dirty="0" smtClean="0">
                <a:solidFill>
                  <a:srgbClr val="002060"/>
                </a:solidFill>
                <a:latin typeface="Calibri" pitchFamily="34" charset="0"/>
                <a:cs typeface="Times New Roman" pitchFamily="18" charset="0"/>
              </a:rPr>
              <a:t>–</a:t>
            </a:r>
            <a:r>
              <a:rPr lang="ru-RU" sz="1200" b="1" dirty="0" smtClean="0">
                <a:solidFill>
                  <a:srgbClr val="002060"/>
                </a:solidFill>
                <a:cs typeface="Times New Roman" pitchFamily="18" charset="0"/>
              </a:rPr>
              <a:t> это не только</a:t>
            </a:r>
            <a:r>
              <a:rPr lang="ru-RU" sz="1200" b="1" dirty="0" smtClean="0">
                <a:cs typeface="Times New Roman" pitchFamily="18" charset="0"/>
              </a:rPr>
              <a:t> </a:t>
            </a:r>
            <a:r>
              <a:rPr lang="ru-RU" sz="1200" b="1" dirty="0" smtClean="0">
                <a:solidFill>
                  <a:srgbClr val="C00000"/>
                </a:solidFill>
                <a:cs typeface="Times New Roman" pitchFamily="18" charset="0"/>
              </a:rPr>
              <a:t>образовательная организация</a:t>
            </a:r>
            <a:r>
              <a:rPr lang="ru-RU" sz="1200" b="1" dirty="0" smtClean="0">
                <a:cs typeface="Times New Roman" pitchFamily="18" charset="0"/>
              </a:rPr>
              <a:t>, </a:t>
            </a:r>
            <a:r>
              <a:rPr lang="ru-RU" sz="1200" b="1" dirty="0" smtClean="0">
                <a:solidFill>
                  <a:srgbClr val="002060"/>
                </a:solidFill>
                <a:cs typeface="Times New Roman" pitchFamily="18" charset="0"/>
              </a:rPr>
              <a:t>но и </a:t>
            </a:r>
            <a:r>
              <a:rPr lang="ru-RU" sz="1200" b="1" dirty="0" smtClean="0">
                <a:solidFill>
                  <a:srgbClr val="C00000"/>
                </a:solidFill>
                <a:cs typeface="Times New Roman" pitchFamily="18" charset="0"/>
              </a:rPr>
              <a:t>центр культуры, центр интеллектуального развития</a:t>
            </a:r>
            <a:r>
              <a:rPr lang="ru-RU" sz="1200" b="1" dirty="0" smtClean="0">
                <a:cs typeface="Times New Roman" pitchFamily="18" charset="0"/>
              </a:rPr>
              <a:t>. </a:t>
            </a:r>
            <a:r>
              <a:rPr lang="ru-RU" sz="1200" b="1" dirty="0" smtClean="0">
                <a:solidFill>
                  <a:srgbClr val="002060"/>
                </a:solidFill>
                <a:cs typeface="Times New Roman" pitchFamily="18" charset="0"/>
              </a:rPr>
              <a:t>И не зря говорят, что если исчезает школа, то исчезает и село, поэтому это важная не только образовательная, но и</a:t>
            </a:r>
            <a:r>
              <a:rPr lang="ru-RU" sz="1200" b="1" dirty="0" smtClean="0">
                <a:cs typeface="Times New Roman" pitchFamily="18" charset="0"/>
              </a:rPr>
              <a:t> </a:t>
            </a:r>
            <a:r>
              <a:rPr lang="ru-RU" sz="1200" b="1" dirty="0" smtClean="0">
                <a:solidFill>
                  <a:srgbClr val="C00000"/>
                </a:solidFill>
                <a:cs typeface="Times New Roman" pitchFamily="18" charset="0"/>
              </a:rPr>
              <a:t>социальная</a:t>
            </a:r>
            <a:r>
              <a:rPr lang="ru-RU" sz="1200" b="1" dirty="0" smtClean="0">
                <a:cs typeface="Times New Roman" pitchFamily="18" charset="0"/>
              </a:rPr>
              <a:t> </a:t>
            </a:r>
            <a:r>
              <a:rPr lang="ru-RU" sz="1200" b="1" dirty="0" smtClean="0">
                <a:solidFill>
                  <a:srgbClr val="002060"/>
                </a:solidFill>
                <a:cs typeface="Times New Roman" pitchFamily="18" charset="0"/>
              </a:rPr>
              <a:t>задача»</a:t>
            </a:r>
          </a:p>
          <a:p>
            <a:endParaRPr lang="ru-RU" dirty="0" smtClean="0"/>
          </a:p>
        </p:txBody>
      </p:sp>
      <p:sp>
        <p:nvSpPr>
          <p:cNvPr id="829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B29C8-C35D-4744-B2E1-25A476B51EBB}" type="slidenum">
              <a:rPr lang="ru-RU" smtClean="0"/>
              <a:pPr>
                <a:defRPr/>
              </a:pPr>
              <a:t>33</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5600" indent="-355600">
              <a:spcBef>
                <a:spcPct val="0"/>
              </a:spcBef>
              <a:tabLst>
                <a:tab pos="88900" algn="l"/>
              </a:tabLst>
            </a:pPr>
            <a:r>
              <a:rPr lang="ru-RU" smtClean="0"/>
              <a:t>В жёстких рамках реализации майских указов Президента стоит вопрос ликвидации очередности в детские сады. Как видно из краевых данных: в нашем районе решена проблема очередности для детей в возрасте от 3-х до 7-ми лет.</a:t>
            </a:r>
          </a:p>
          <a:p>
            <a:pPr marL="355600" indent="-355600">
              <a:spcBef>
                <a:spcPct val="0"/>
              </a:spcBef>
              <a:tabLst>
                <a:tab pos="88900" algn="l"/>
              </a:tabLst>
            </a:pPr>
            <a:r>
              <a:rPr lang="ru-RU" smtClean="0"/>
              <a:t>Ситуация по предоставлению мест в дошкольные образовательные учреждения в нашем районе  на протяжении нескольких лет остается стабильной. </a:t>
            </a:r>
          </a:p>
        </p:txBody>
      </p:sp>
      <p:sp>
        <p:nvSpPr>
          <p:cNvPr id="839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C8DFFA-3ABD-46E1-9D81-7832D2697B06}" type="slidenum">
              <a:rPr lang="ru-RU" smtClean="0"/>
              <a:pPr>
                <a:defRPr/>
              </a:pPr>
              <a:t>34</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lnSpcReduction="10000"/>
          </a:bodyPr>
          <a:lstStyle/>
          <a:p>
            <a:pPr>
              <a:defRPr/>
            </a:pPr>
            <a:r>
              <a:rPr lang="ru-RU" dirty="0" smtClean="0"/>
              <a:t>Доступность дошкольного образования – значимый показатель социального климата в районе. В течение последних трех лет прослеживается динамика увеличения количества детей в ДОУ и дошкольных группах, ОУ. По сравнению с 2013- 2014 учебным годом количество детей, охваченных дошкольным образованием,  увеличилось на  4 %.</a:t>
            </a:r>
          </a:p>
          <a:p>
            <a:pPr>
              <a:defRPr/>
            </a:pPr>
            <a:r>
              <a:rPr lang="ru-RU" dirty="0" smtClean="0"/>
              <a:t>В течение последних трёх лет прослеживается динамика  снижения очерёдности, которое явилось следствием создания дополнительных мест в дошкольных учреждениях.  По сравнению с 2012 – 2013 учебным годом очередь снизилась на 14,5 %. </a:t>
            </a:r>
          </a:p>
          <a:p>
            <a:pPr>
              <a:defRPr/>
            </a:pPr>
            <a:r>
              <a:rPr lang="ru-RU" dirty="0" smtClean="0"/>
              <a:t>Себестоимость содержания  ребенка в месяц в дошкольном учреждении увеличивается, а  родительская плата в муниципальном районе остается неизменной с 2006 года от 300 - до 2 200 рублей в месяц и носит социально – ориентированную направленность.            </a:t>
            </a:r>
          </a:p>
          <a:p>
            <a:pPr>
              <a:defRPr/>
            </a:pPr>
            <a:r>
              <a:rPr lang="ru-RU" dirty="0" smtClean="0"/>
              <a:t> Подчеркну, что система дошкольного образования за последние годы  претерпела самые масштабные изменения, она стала уровнем общего образования, изменился порядок финансирования всех дошкольных организаций, вошел в жизнь новый современный прозрачный механизм – электронная очередь, которая позволяет родителям упростить порядок подачи заявлений для зачисления ребенка в дошкольное учреждение.</a:t>
            </a:r>
          </a:p>
          <a:p>
            <a:pPr>
              <a:defRPr/>
            </a:pPr>
            <a:r>
              <a:rPr lang="ru-RU" dirty="0" smtClean="0"/>
              <a:t> Переход на новые федеральные государственные стандарты дал толчок развитию инновационного потенциала дошкольных организация района.</a:t>
            </a:r>
          </a:p>
          <a:p>
            <a:pPr>
              <a:defRPr/>
            </a:pPr>
            <a:endParaRPr lang="ru-RU" dirty="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445DA0-E500-4CC7-BA16-829B09E03400}" type="slidenum">
              <a:rPr lang="ru-RU" smtClean="0"/>
              <a:pPr>
                <a:defRPr/>
              </a:pPr>
              <a:t>35</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Напомню, что система дошкольного образования должна полностью перейти на программы дошкольного образования в соответствии с ФГОС к 2017 году</a:t>
            </a:r>
            <a:r>
              <a:rPr lang="ru-RU" b="1" smtClean="0">
                <a:solidFill>
                  <a:srgbClr val="C00000"/>
                </a:solidFill>
              </a:rPr>
              <a:t>. ????</a:t>
            </a:r>
          </a:p>
          <a:p>
            <a:r>
              <a:rPr lang="ru-RU" smtClean="0"/>
              <a:t>Стандарт определяет новую идеологию дошкольного образования и, соответственно, требует существенного пересмотра используемых технологий педагогической деятельности и общения. Таким образом,</a:t>
            </a:r>
          </a:p>
          <a:p>
            <a:r>
              <a:rPr lang="ru-RU" smtClean="0"/>
              <a:t>обеспечение качества дошкольного образования в значительной степени определяется совершенствованием системы профессиональной подготовки, переподготовки и повышения квалификации воспитателей.</a:t>
            </a:r>
          </a:p>
          <a:p>
            <a:r>
              <a:rPr lang="ru-RU" smtClean="0"/>
              <a:t> И здесь нам предстоит большая, серьезная работа. Надеемся, что наш «пилот» – детский сад  «Белоснежка», успешно справится с задачами первопроходцев и поделится своими пробами с остальными. </a:t>
            </a:r>
          </a:p>
          <a:p>
            <a:r>
              <a:rPr lang="ru-RU" smtClean="0"/>
              <a:t>Комплекс проблем, связанных с функционированием и развитием дошкольного образования, в том числе реализацией ФГОС, требует от нас эффективных и оптимальных решений и тонкой перенастройки</a:t>
            </a:r>
          </a:p>
          <a:p>
            <a:r>
              <a:rPr lang="ru-RU" smtClean="0"/>
              <a:t>действующих механизмов управления. Глубокое понимание и претворение в жизнь планов по совершенствованию системы дошкольного образования позволит дать детям хорошие условия для старта в их школьной жизни.</a:t>
            </a:r>
          </a:p>
          <a:p>
            <a:endParaRPr lang="ru-RU" smtClean="0"/>
          </a:p>
        </p:txBody>
      </p:sp>
      <p:sp>
        <p:nvSpPr>
          <p:cNvPr id="860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DA922D-F37C-40B3-8C9F-8A3140A43CDC}" type="slidenum">
              <a:rPr lang="ru-RU" smtClean="0"/>
              <a:pPr>
                <a:defRPr/>
              </a:pPr>
              <a:t>36</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u="sng" dirty="0" smtClean="0"/>
              <a:t>Общему образованию</a:t>
            </a:r>
            <a:r>
              <a:rPr lang="ru-RU" dirty="0" smtClean="0"/>
              <a:t> всегда уделялось и уделяется повышенное внимание. По времени школьные годы  – это самый длительный промежуток в жизни ребёнка. Поэтому модернизации именно школьного образования (повторюсь) путем поэтапного внедрения ФГОС придается очень большое значение.</a:t>
            </a:r>
          </a:p>
          <a:p>
            <a:r>
              <a:rPr lang="ru-RU" dirty="0" smtClean="0"/>
              <a:t>Если говорить о развитии общего образования, то следует отметить, что сеть общеобразовательных организаций  постоянно меняется. С одной стороны это связано с численность школьников, с другой (печальной) стороны – с уменьшением числа зданий самих школ. За последние два года в нашем районе в результате пожаров мы лишились двух зданий.</a:t>
            </a:r>
          </a:p>
          <a:p>
            <a:r>
              <a:rPr lang="ru-RU" dirty="0" smtClean="0"/>
              <a:t>Как видите, количество первоклассников в этом году значительно выросло, особенно ощутимо по городу. Это связано с тем, что наши городские сады выпустили по две подготовительные группы.</a:t>
            </a:r>
          </a:p>
          <a:p>
            <a:r>
              <a:rPr lang="ru-RU" dirty="0" smtClean="0"/>
              <a:t>Показателем результативности труда педагога, коллективов школ, являются результаты учебного года, итоговой аттестации, результаты от участия в районных и областных олимпиадах, творческих конкурсах, трудоустройство выпускников. Как же выглядим мы по этим позициям по итогам года? </a:t>
            </a:r>
          </a:p>
        </p:txBody>
      </p:sp>
      <p:sp>
        <p:nvSpPr>
          <p:cNvPr id="870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F3604-ED8F-413F-A938-233F36C8DE05}" type="slidenum">
              <a:rPr lang="ru-RU" smtClean="0"/>
              <a:pPr>
                <a:defRPr/>
              </a:pPr>
              <a:t>37</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a:p>
            <a:r>
              <a:rPr lang="ru-RU" smtClean="0"/>
              <a:t> В этом году завершили обучение по новым стандартам  наши четвероклассники. Средний показатель достижения уровня базовой подготовки обучающихся, выполнявших итоговые контрольные работы по читательской грамотности, математике, русскому языку и групповому проекту в целом соответствует краевому показателю. Недостаточно высокий показатель при выполнении группового проекта показали сельские ребята.</a:t>
            </a:r>
          </a:p>
          <a:p>
            <a:r>
              <a:rPr lang="ru-RU" smtClean="0"/>
              <a:t>Хотя в пяти школах села четвероклассники показали 100%  уровень базовой подготовки: Сындасско, Жданиха, Хета, Кресты и Волочанка.</a:t>
            </a:r>
          </a:p>
          <a:p>
            <a:endParaRPr lang="ru-RU" smtClean="0"/>
          </a:p>
        </p:txBody>
      </p:sp>
      <p:sp>
        <p:nvSpPr>
          <p:cNvPr id="880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A0F6EA-EC6A-40C7-930D-063028E3E15A}" type="slidenum">
              <a:rPr lang="ru-RU" smtClean="0"/>
              <a:pPr>
                <a:defRPr/>
              </a:pPr>
              <a:t>38</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Завершая этап получения основного общего образования, уже традиционно наши школьники сдают экзамены в форме ОГЭ (основной государственный экзамен). И надо сказать именно результаты этого  периода обучения нас более всего тревожат. </a:t>
            </a:r>
          </a:p>
          <a:p>
            <a:r>
              <a:rPr lang="ru-RU" smtClean="0"/>
              <a:t>Хотя количество обучающихся, не получивших аттестат об основном общем образовании по итогам основного периода  аттестации за 2015 год, по сравнению с аналогичным периодом прошлого года и уменьшилось на 13 (на 2,5%). По-прежнему процент не получивших аттестат еще высок.</a:t>
            </a:r>
          </a:p>
          <a:p>
            <a:r>
              <a:rPr lang="ru-RU" smtClean="0"/>
              <a:t>Снижение данного показателя произошло в связи с уменьшением количества обучающихся на 10 человек, не допущенных к ГИА ( в этом году- 7, прошлый год-17) (надо давать шанс!), и в связи с небольшим улучшением результатов сдачи самих экзаменов.  30 обучающихся не справились с государственной итоговой аттестацией в основной период, из них 15 получили неудовлетворительный результат по двум обязательным предметам, 10 - по одному из обязательных предметов, 5 не явились на экзамены по неуважительной причине. </a:t>
            </a:r>
          </a:p>
        </p:txBody>
      </p:sp>
      <p:sp>
        <p:nvSpPr>
          <p:cNvPr id="890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6EC9F7-6E39-4CC7-BE43-20A59A440BFD}" type="slidenum">
              <a:rPr lang="ru-RU" smtClean="0"/>
              <a:pPr>
                <a:defRPr/>
              </a:pPr>
              <a:t>39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smtClean="0"/>
              <a:t>В пленарном заседании главного педагогического форума года принял участие и Губернатор края Виктор Александрович Толоконский. Глава региона обозначил основные задачи на предстоящий учебный год и более долгосрочную перспективу. Основными темами его выступления  стали: кадровая политика, поддержка молодых специалистов, изменения в системе среднего профессионального образования, финансирование отрасли и многое другое. </a:t>
            </a:r>
          </a:p>
          <a:p>
            <a:pPr eaLnBrk="1" hangingPunct="1"/>
            <a:r>
              <a:rPr lang="ru-RU" smtClean="0"/>
              <a:t>"Образование – наш безусловный приоритет, – подчеркнул губернатор края – Конкурентоспособность Красноярского края определяется не только промышленностью и природными богатствами, но и интеллектуальными ресурсами, определяющими будущее любого региона. В этом направлении Красноярский край должен ставить очень амбициозные задачи, мы не можем удовлетвориться среднероссийскими показателями".</a:t>
            </a:r>
          </a:p>
          <a:p>
            <a:pPr eaLnBrk="1" hangingPunct="1"/>
            <a:endParaRPr lang="ru-RU" smtClean="0"/>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AC042F-330B-4A7A-A12D-5ED3DFAE81A9}" type="slidenum">
              <a:rPr lang="ru-RU" smtClean="0"/>
              <a:pPr>
                <a:defRPr/>
              </a:pPr>
              <a:t>4</a:t>
            </a:fld>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Анализ результатов  основного образования показывает, что во всех общеобразовательных учреждениях необходимо провести детальный анализ причин перечисленных результатов в части оценки качества образования, определить, запланировать и реализовать наиболее эффективные мероприятия, направленные на улучшение этих результатов.</a:t>
            </a:r>
          </a:p>
        </p:txBody>
      </p:sp>
      <p:sp>
        <p:nvSpPr>
          <p:cNvPr id="901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A64C6E-AFEC-4A33-9CF0-BF3F0C50B359}" type="slidenum">
              <a:rPr lang="ru-RU" smtClean="0"/>
              <a:pPr>
                <a:defRPr/>
              </a:pPr>
              <a:t>40</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Завершая обучение ежегодно наши выпускники средних школ проходят итоговую аттестацию. В этом году все выпускники, допущенные до экзаменов, сдавали ЕГЭ.</a:t>
            </a:r>
          </a:p>
          <a:p>
            <a:r>
              <a:rPr lang="ru-RU" smtClean="0"/>
              <a:t>Успешно прошли государственную итоговую аттестацию и получили аттестат о среднем (полном) образовании 243 выпускника (95,3%) 11–х классов и 1 выпускник (33,3%)  классов очно-заочного обучения.</a:t>
            </a:r>
          </a:p>
          <a:p>
            <a:r>
              <a:rPr lang="ru-RU" smtClean="0"/>
              <a:t>13 выпускников 2015 года получили  медали. </a:t>
            </a:r>
          </a:p>
        </p:txBody>
      </p:sp>
      <p:sp>
        <p:nvSpPr>
          <p:cNvPr id="911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73A707-0334-4AC0-9319-BBEFBD715E85}" type="slidenum">
              <a:rPr lang="ru-RU" smtClean="0"/>
              <a:pPr>
                <a:defRPr/>
              </a:pPr>
              <a:t>41</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Обязательными экзаменами в рамках проведения ГИА являются только два предмета: русский язык и математика. Математику с этого года можно было сдавать на базовом  или  профильном уровне по выбору участника ЕГЭ. Все остальные предметы сдавались учащимися только в качестве вступительных в ВУЗы и являлись предметами по выбору.</a:t>
            </a:r>
          </a:p>
          <a:p>
            <a:r>
              <a:rPr lang="ru-RU" smtClean="0"/>
              <a:t>Более качественная подготовка по базовым предметам в этом году подтверждается результатами: выросло число ребят, получивших более 80 баллов: их стало 45 , в прошлом году таких было 22 человека.</a:t>
            </a:r>
          </a:p>
          <a:p>
            <a:r>
              <a:rPr lang="ru-RU" smtClean="0"/>
              <a:t>1 выпускница  Хатангской СШ№1 набрала 100 баллов по русскому языку. Третий год растет качественный показатель сдачи ЕГЭ   по русскому языку.</a:t>
            </a:r>
          </a:p>
          <a:p>
            <a:r>
              <a:rPr lang="ru-RU" smtClean="0"/>
              <a:t>По профильной математике выпускник Дудинской гимназии набрал 90 баллов</a:t>
            </a:r>
          </a:p>
        </p:txBody>
      </p:sp>
      <p:sp>
        <p:nvSpPr>
          <p:cNvPr id="921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21AF84-735F-4646-8B94-C2815C736D4D}" type="slidenum">
              <a:rPr lang="ru-RU" smtClean="0"/>
              <a:pPr>
                <a:defRPr/>
              </a:pPr>
              <a:t>42</a:t>
            </a:fld>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Результаты</a:t>
            </a:r>
            <a:r>
              <a:rPr lang="ru-RU" baseline="0" dirty="0" smtClean="0"/>
              <a:t> сдачи основных экзаменов показывают, что по-прежнему невысок средний балл по математике в районе, а вот средний балл Таймырских выпускников по русскому языку немного вырос.</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B09D2B22-BC98-4545-9ECA-F70FFEBCA1CB}" type="slidenum">
              <a:rPr lang="ru-RU" smtClean="0"/>
              <a:pPr>
                <a:defRPr/>
              </a:pPr>
              <a:t>43</a:t>
            </a:fld>
            <a:endParaRPr lang="ru-RU"/>
          </a:p>
        </p:txBody>
      </p:sp>
    </p:spTree>
    <p:extLst>
      <p:ext uri="{BB962C8B-B14F-4D97-AF65-F5344CB8AC3E}">
        <p14:creationId xmlns="" xmlns:p14="http://schemas.microsoft.com/office/powerpoint/2010/main" val="347447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Еще одним показателем успешности наших результатов является распределение выпускников. В этом году число ребят, продолживших обучение в учебных заведениях составило 94%</a:t>
            </a:r>
          </a:p>
          <a:p>
            <a:r>
              <a:rPr lang="ru-RU" dirty="0" smtClean="0"/>
              <a:t>Если говорить о выборе дальнейшего пути со стороны бывших девятиклассников, то в этом году набор в 10-е классы  не соответствует  прогнозу, предполагаемому в конце учебного года. В городских школах продолжили обучение </a:t>
            </a:r>
            <a:r>
              <a:rPr lang="ru-RU" baseline="0" dirty="0" smtClean="0"/>
              <a:t> 57</a:t>
            </a:r>
            <a:r>
              <a:rPr lang="ru-RU" dirty="0" smtClean="0"/>
              <a:t>% выпускников основного  уровня образования. Одной из причин является  возможность получения образования без сдачи ЕГЭ.</a:t>
            </a:r>
          </a:p>
        </p:txBody>
      </p:sp>
      <p:sp>
        <p:nvSpPr>
          <p:cNvPr id="931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4FF6D7-BDD7-42F5-9518-B0B1DE7E7796}" type="slidenum">
              <a:rPr lang="ru-RU" smtClean="0"/>
              <a:pPr>
                <a:defRPr/>
              </a:pPr>
              <a:t>44</a:t>
            </a:fld>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Показателем результативности труда педагога, коллективов школ, являются результаты учебного года не только  итоговой аттестации,  активность участия в районных и областных олимпиадах, творческих конкурсах, трудоустройство выпускников. В ходе общероссийского родительского собрания Дмитрий Ливанов сообщил, что в 2015 году по уровню занятости детей в кружках и секциях страна достигла наконец показателей позднего СССР. Это безусловно радует! </a:t>
            </a:r>
          </a:p>
          <a:p>
            <a:r>
              <a:rPr lang="ru-RU" smtClean="0"/>
              <a:t>В связи с поэтапным введением ФГОС одним из важных показателей является занятость детей во внеурочное время. Показатель занятости школьников  в </a:t>
            </a:r>
            <a:r>
              <a:rPr lang="ru-RU" sz="1600" b="1" smtClean="0"/>
              <a:t>школьных</a:t>
            </a:r>
            <a:r>
              <a:rPr lang="ru-RU" smtClean="0"/>
              <a:t> кружках, секциях у нас на территории заметно вырос.</a:t>
            </a:r>
          </a:p>
          <a:p>
            <a:endParaRPr lang="ru-RU" smtClean="0"/>
          </a:p>
          <a:p>
            <a:r>
              <a:rPr lang="ru-RU" smtClean="0"/>
              <a:t>Причинами же снижения показателей охвата детей дополнительным образованием в учреждениях дополнительного образования  является нехватка  квалифицированных кадров,  уменьшение числа объединений, организованных на базе общеобразовательных учреждений, и, соответственно, количества детей, занимающихся в них. Уменьшилось количество обучающихся  в ХЦДТ на 287 человек в связи с закрытием объединений по адресам ,  не указанным в приложениях к лицензии (ОУ, расположенные в населенных пунктах с.п.Хатанга);</a:t>
            </a:r>
          </a:p>
        </p:txBody>
      </p:sp>
      <p:sp>
        <p:nvSpPr>
          <p:cNvPr id="942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48E763-FF57-450C-9986-CB40527F15AA}" type="slidenum">
              <a:rPr lang="ru-RU" smtClean="0"/>
              <a:pPr>
                <a:defRPr/>
              </a:pPr>
              <a:t>45</a:t>
            </a:fld>
            <a:endParaRPr 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Основные формы работы, направленные на выявление и сопровождение одарённых детей в муниципальном районе, отражены в таблице. Определенный опыт различных форм реальных практик работы с одаренными детьми у нас в районе уже имеется. Формы такой работы сложились по 9-ти направлениям. Большинство направлений позволяет массово привлечь ребят к творческой деятельности.  </a:t>
            </a:r>
          </a:p>
          <a:p>
            <a:r>
              <a:rPr lang="ru-RU" smtClean="0"/>
              <a:t>Как видно из таблицы: число участников олимпиад регионального уровня выросло в два раза. Отрадно, что два представителя Таймыра были из Хатангской средней школы№1.</a:t>
            </a:r>
          </a:p>
          <a:p>
            <a:r>
              <a:rPr lang="ru-RU" smtClean="0"/>
              <a:t>  И хотя по результатам участия наши ребята не стали призерами и победителями, они показали неплохие результаты : рейтинг позиций от 13 места (11 кл по истории) до 94 (9 кл-по английскому языку). </a:t>
            </a:r>
          </a:p>
          <a:p>
            <a:r>
              <a:rPr lang="ru-RU" smtClean="0"/>
              <a:t>Приведённые в таблице данные свидетельствуют о том, что работа в данном направлении (выявление и сопровождение талантливых и одаренных) постепенно улучшается, но  требует дальнейшего совершенствования </a:t>
            </a:r>
          </a:p>
          <a:p>
            <a:endParaRPr lang="ru-RU" smtClean="0"/>
          </a:p>
        </p:txBody>
      </p:sp>
      <p:sp>
        <p:nvSpPr>
          <p:cNvPr id="952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9FF7FB-DB8E-4695-8E58-68410E3F8CA9}" type="slidenum">
              <a:rPr lang="ru-RU" smtClean="0"/>
              <a:pPr>
                <a:defRPr/>
              </a:pPr>
              <a:t>46</a:t>
            </a:fld>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Хотелось бы напомнить, что основные  направления, по которым нам предстоит продолжать работу , обозначены в Законе «Об образовании в РФ», требованиями ФГОС  и всё-таки возможными изменениями, которые нас ждут в свете тех векторов, которые продиктованы  политикой Красноярского края. </a:t>
            </a:r>
          </a:p>
          <a:p>
            <a:r>
              <a:rPr lang="ru-RU" dirty="0" smtClean="0"/>
              <a:t>Анализ введения ФГОС показывает, что как для России, края, так и для нашей территории выявляются одни проблемы, они отражены в первых трех пунктах). </a:t>
            </a:r>
          </a:p>
          <a:p>
            <a:r>
              <a:rPr lang="ru-RU" dirty="0" smtClean="0"/>
              <a:t>Задача  введения сетевого взаимодействия также требует особого внимания уже не этапе изучения этого направления, а конкретизации дополнительных общеразвивающих программ, реализуемых в сетевой форме. Такой опыт в крае уже имеется. 43 муниципальные команды уже стали участниками краевого конкурса таких программ. </a:t>
            </a:r>
          </a:p>
          <a:p>
            <a:r>
              <a:rPr lang="ru-RU" dirty="0" smtClean="0"/>
              <a:t>У  нас в районе уже на сегодняшний сентябрь стала востребована очно-заочная форма получения образования.</a:t>
            </a:r>
          </a:p>
          <a:p>
            <a:r>
              <a:rPr lang="ru-RU" dirty="0" smtClean="0"/>
              <a:t>По поручению Губернатора края уже на этот год определены 25 школ, в которых будут созданы специализированные классы. В долгосрочной перспективе их будет 250. Конечно и нам необходимо включаться в это направление. Всё-таки пробовать углублять отдельные предметы, вводить индивидуальные учебные планы для мотивированных ребят, а не только тех, кто обучается индивидуально на дому.</a:t>
            </a:r>
          </a:p>
        </p:txBody>
      </p:sp>
      <p:sp>
        <p:nvSpPr>
          <p:cNvPr id="962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F758E-90C9-4891-A6C7-62BC88D3DCA1}" type="slidenum">
              <a:rPr lang="ru-RU" smtClean="0"/>
              <a:pPr>
                <a:defRPr/>
              </a:pPr>
              <a:t>47</a:t>
            </a:fld>
            <a:endParaRPr 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Хочу напомнить, что основные направления образовательной политики практически не изменились. Обозначу некоторые изменения, которые ждут нас уже в ближайшем. Кроме перечисленного выше: с  1.09.2015 года Комплекс  «Готов к труду и обороне» будет реализовываться во всех школах. В связи с этим на уровне ОО и муниципалитета необходимо обеспечить организационно-методическое сопровождение данного вопроса и справиться с поставленной задачей</a:t>
            </a:r>
          </a:p>
          <a:p>
            <a:endParaRPr lang="ru-RU" smtClean="0"/>
          </a:p>
          <a:p>
            <a:r>
              <a:rPr lang="ru-RU" smtClean="0"/>
              <a:t>Во-первых: Совет по вопросам проведения итогового сочинения определил пять тематических направлений для итогового сочинения в 2015-2016 учебном году: </a:t>
            </a:r>
            <a:r>
              <a:rPr lang="ru-RU" b="1" smtClean="0"/>
              <a:t>«Время», «Дом», «Любовь», «Путь», «Год литературы в России».</a:t>
            </a:r>
          </a:p>
          <a:p>
            <a:r>
              <a:rPr lang="ru-RU" smtClean="0"/>
              <a:t>Во-вторых: нас ждет комплекс ГТО.</a:t>
            </a:r>
          </a:p>
          <a:p>
            <a:r>
              <a:rPr lang="ru-RU" smtClean="0"/>
              <a:t>В третьих: Министерством образования Красноярского края скорректированы региональные требования к профессиональной деятельности педагога при аттестации на первую и высшую квалификационную категорию по должностям «учитель» (начальных классов), «воспитатель» (дошкольного ОУ) в соответствии с профессиональным стандартом педагога. Данные региональные требования разработаны с учетом реализации новых стандартов.</a:t>
            </a:r>
          </a:p>
          <a:p>
            <a:endParaRPr lang="ru-RU" smtClean="0"/>
          </a:p>
          <a:p>
            <a:endParaRPr lang="ru-RU" smtClean="0"/>
          </a:p>
        </p:txBody>
      </p:sp>
      <p:sp>
        <p:nvSpPr>
          <p:cNvPr id="972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67EB82-7D85-4631-9205-71143519AA92}" type="slidenum">
              <a:rPr lang="ru-RU" smtClean="0"/>
              <a:pPr>
                <a:defRPr/>
              </a:pPr>
              <a:t>48</a:t>
            </a:fld>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1" dirty="0" smtClean="0">
                <a:solidFill>
                  <a:srgbClr val="C00000"/>
                </a:solidFill>
              </a:rPr>
              <a:t>Кроме вышесказанного. </a:t>
            </a:r>
            <a:r>
              <a:rPr lang="ru-RU" b="1" dirty="0" err="1" smtClean="0">
                <a:solidFill>
                  <a:srgbClr val="C00000"/>
                </a:solidFill>
              </a:rPr>
              <a:t>Рособрнадзор</a:t>
            </a:r>
            <a:r>
              <a:rPr lang="ru-RU" b="1" dirty="0" smtClean="0">
                <a:solidFill>
                  <a:srgbClr val="C00000"/>
                </a:solidFill>
              </a:rPr>
              <a:t> вносит предложения по  изменениям  в оценке  школьников</a:t>
            </a:r>
          </a:p>
          <a:p>
            <a:r>
              <a:rPr lang="ru-RU" dirty="0" smtClean="0"/>
              <a:t>Знания школьников будут оцениваться после завершения обучения в каждом классе по единым контрольным измерительным материалам, разработанным специалистами </a:t>
            </a:r>
            <a:r>
              <a:rPr lang="ru-RU" dirty="0" err="1" smtClean="0"/>
              <a:t>Рособрнадзора</a:t>
            </a:r>
            <a:r>
              <a:rPr lang="ru-RU" dirty="0" smtClean="0"/>
              <a:t>, сообщил в среду глава ведомства Сергей Кравцов, выступая на августовском совещании работников системы образования в Нальчике. Это делается для того, чтобы каждая школа в соответствии с утвержденными примерными программами и стандартами могла сама оценить своих учеников по завершении обучения в том или ином классе , — пояснил глава надзорного ведомства. </a:t>
            </a:r>
          </a:p>
          <a:p>
            <a:r>
              <a:rPr lang="ru-RU" dirty="0" smtClean="0"/>
              <a:t>В сентябре-октябре 2015 года будут проходить очные и заочные этапы </a:t>
            </a:r>
            <a:r>
              <a:rPr lang="ru-RU" b="1" dirty="0" smtClean="0">
                <a:latin typeface="Arial" charset="0"/>
                <a:cs typeface="Arial" charset="0"/>
              </a:rPr>
              <a:t>Всероссийского конкурса сочинений. </a:t>
            </a:r>
          </a:p>
          <a:p>
            <a:r>
              <a:rPr lang="ru-RU" dirty="0" smtClean="0"/>
              <a:t>На том: каковы требования профессионального стандарта - мы остановимся более подробно на работе секции общего образования. </a:t>
            </a:r>
            <a:r>
              <a:rPr lang="ru-RU" b="1" dirty="0" smtClean="0"/>
              <a:t> Одним из механизмов повышения требований к качеству работы педагогов становится эффективный контракт, который </a:t>
            </a:r>
            <a:r>
              <a:rPr lang="ru-RU" dirty="0" smtClean="0"/>
              <a:t>учитывает современные стандарты профессиональной деятельности и увязывает уровень заработной платы с результатами работы. Но следует помнить, что перевод на эффективный контракт не должен свестись только к подписанию дополнительного соглашения с работником. </a:t>
            </a:r>
            <a:r>
              <a:rPr lang="ru-RU" b="1" dirty="0" smtClean="0"/>
              <a:t>Это один из механизмов повышения требований к качеству работы, который увязывает уровень доходов работника с качеством образовательного процесса, квалификацией и показателями результативности, объёмом вклада в общий результат.</a:t>
            </a:r>
          </a:p>
          <a:p>
            <a:r>
              <a:rPr lang="ru-RU" dirty="0" smtClean="0"/>
              <a:t>Говоря о кадровой ситуации в районе, подчеркну, что по-прежнему остро стоит вопрос наличия и качества жилья, для учителей, прибывающих в сельские школы. Не все руководители предварительно прогнозируют потребности в кадрах.</a:t>
            </a:r>
          </a:p>
          <a:p>
            <a:endParaRPr lang="ru-RU" dirty="0" smtClean="0"/>
          </a:p>
        </p:txBody>
      </p:sp>
      <p:sp>
        <p:nvSpPr>
          <p:cNvPr id="983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4E5A39-9B74-48EA-AF23-6E4BC6194574}" type="slidenum">
              <a:rPr lang="ru-RU" smtClean="0"/>
              <a:pPr>
                <a:defRPr/>
              </a:pPr>
              <a:t>49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smtClean="0"/>
              <a:t>Более подробно и точечно  о краевой образовательной политике, которая  заключается в создании условий для самореализации подрастающего поколения </a:t>
            </a:r>
            <a:r>
              <a:rPr lang="ru-RU" b="1" smtClean="0"/>
              <a:t>как гражданина, личности, профессионала, </a:t>
            </a:r>
            <a:r>
              <a:rPr lang="ru-RU" smtClean="0"/>
              <a:t>было озвучено в докладе министра образования Красноярского края Светланы Ивановны Маковской.</a:t>
            </a:r>
          </a:p>
          <a:p>
            <a:pPr eaLnBrk="1" hangingPunct="1"/>
            <a:r>
              <a:rPr lang="ru-RU" smtClean="0"/>
              <a:t>По словам министра: «образование вносит существенный вклад в развитие человеческого капитала, поэтому необходимо в новой стратегии социально-экономического развития региона до 2030 года определить развитие системы образования, исходя из </a:t>
            </a:r>
            <a:r>
              <a:rPr lang="ru-RU" b="1" smtClean="0"/>
              <a:t>признания образования как приоритетного направления социально-экономического развития</a:t>
            </a:r>
            <a:r>
              <a:rPr lang="ru-RU" smtClean="0"/>
              <a:t>.</a:t>
            </a:r>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9E18EA-6701-441D-B988-8BE2F6A99786}" type="slidenum">
              <a:rPr lang="ru-RU" smtClean="0"/>
              <a:pPr>
                <a:defRPr/>
              </a:pPr>
              <a:t>5</a:t>
            </a:fld>
            <a:endParaRPr 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Подводя итог , хочу обобщить затронутое в докладе. </a:t>
            </a:r>
          </a:p>
          <a:p>
            <a:r>
              <a:rPr lang="ru-RU" dirty="0" smtClean="0"/>
              <a:t>Для того, чтобы грамотно формировать стратегию развития образования каждый на своем уровне: педагог, воспитатель, руководитель любого уровня должен работать над повышением культуры управленческой аналитики, чтобы эффективно управлять имеющимися ресурсами. </a:t>
            </a:r>
          </a:p>
          <a:p>
            <a:r>
              <a:rPr lang="ru-RU" dirty="0" smtClean="0"/>
              <a:t>Высшая школа экономики  оценивает Красноярский край как лидера в инновациях. Не смотря на все проблемы и недочеты, федеральные эксперты считают, что наш край на федеральном уровне попадает в разряд «крепких» середняков.  Показатели деятельности Таймырского образования  по многим позициям не уступают краевым. Но нам есть к чему стремиться в совершенствовании  Таймырского образования , так как предпосылки для эффективного управления всеми изменениями в образовании, то есть  в его РАЗВИТИИ, у нас есть. А это прежде всего – люди, то есть – вы, уважаемые педагоги!</a:t>
            </a:r>
          </a:p>
        </p:txBody>
      </p:sp>
      <p:sp>
        <p:nvSpPr>
          <p:cNvPr id="993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F9DA66-3173-4DB2-8757-86D6E9179CF0}" type="slidenum">
              <a:rPr lang="ru-RU" smtClean="0"/>
              <a:pPr>
                <a:defRPr/>
              </a:pPr>
              <a:t>50</a:t>
            </a:fld>
            <a:endParaRPr 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Уважаемые коллеги! Завершая доклад, хочу обратить ваше внимание на  ключевые задачи, на решении которых предлагает сосредоточиться  Министерство образования РФ, министерство</a:t>
            </a:r>
            <a:r>
              <a:rPr lang="ru-RU" sz="1200" kern="1200" baseline="0" dirty="0" smtClean="0">
                <a:solidFill>
                  <a:schemeClr val="tx1"/>
                </a:solidFill>
                <a:latin typeface="+mn-lt"/>
                <a:ea typeface="+mn-ea"/>
                <a:cs typeface="+mn-cs"/>
              </a:rPr>
              <a:t> Красноярского края, а также наше Таймырское образование.</a:t>
            </a:r>
            <a:endParaRPr lang="ru-RU" dirty="0"/>
          </a:p>
        </p:txBody>
      </p:sp>
      <p:sp>
        <p:nvSpPr>
          <p:cNvPr id="4" name="Номер слайда 3"/>
          <p:cNvSpPr>
            <a:spLocks noGrp="1"/>
          </p:cNvSpPr>
          <p:nvPr>
            <p:ph type="sldNum" sz="quarter" idx="10"/>
          </p:nvPr>
        </p:nvSpPr>
        <p:spPr/>
        <p:txBody>
          <a:bodyPr/>
          <a:lstStyle/>
          <a:p>
            <a:pPr>
              <a:defRPr/>
            </a:pPr>
            <a:fld id="{B09D2B22-BC98-4545-9ECA-F70FFEBCA1CB}" type="slidenum">
              <a:rPr lang="ru-RU" smtClean="0"/>
              <a:pPr>
                <a:defRPr/>
              </a:pPr>
              <a:t>51</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Наступающий новый учебный год потребует от нас максимум усилий и повышения эффективности в работе. Многое из задуманного мы сможем реализовать только при непосредственном участии всех заинтересованных сторон: органов местного самоуправления, педагогов, родителей, общественных организаций.</a:t>
            </a:r>
          </a:p>
          <a:p>
            <a:r>
              <a:rPr lang="ru-RU" dirty="0" smtClean="0"/>
              <a:t>Решение поставленных задач с максимальной степенью эффективности во многом зависит от слаженности наших совместных действий.</a:t>
            </a:r>
          </a:p>
          <a:p>
            <a:r>
              <a:rPr lang="ru-RU" dirty="0" smtClean="0"/>
              <a:t> </a:t>
            </a:r>
            <a:r>
              <a:rPr lang="ru-RU" b="1" dirty="0" smtClean="0"/>
              <a:t>«</a:t>
            </a:r>
            <a:r>
              <a:rPr lang="ru-RU" b="1" i="1" dirty="0" smtClean="0"/>
              <a:t>Именно ваш труд определяет, как будут думать, во что будут верить, кем будут работать наши дети и внуки, на каких примерах они будут воспитывать своих детей».</a:t>
            </a:r>
          </a:p>
          <a:p>
            <a:r>
              <a:rPr lang="ru-RU" dirty="0" smtClean="0"/>
              <a:t>Но я уверена, что все мы к этому готовы! С новым Вас учебным годом, дорогие коллеги!</a:t>
            </a:r>
          </a:p>
        </p:txBody>
      </p:sp>
      <p:sp>
        <p:nvSpPr>
          <p:cNvPr id="1003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BC3207-DFD4-4454-8997-EBC1D3AF0EDB}" type="slidenum">
              <a:rPr lang="ru-RU" smtClean="0"/>
              <a:pPr>
                <a:defRPr/>
              </a:pPr>
              <a:t>52</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dirty="0" smtClean="0"/>
              <a:t>Система целей и приоритетов в образовании нашего района ориентирована образовательной политикой как  федерального  так и  регионального уровней.</a:t>
            </a:r>
          </a:p>
          <a:p>
            <a:pPr eaLnBrk="1" hangingPunct="1"/>
            <a:r>
              <a:rPr lang="ru-RU" dirty="0" smtClean="0"/>
              <a:t>В Прошлом сентябре мы с вами  определили основные  направления развития нашей Таймырской системы образования, на основе федеральных приоритетов и основных направлений краевой образовательной политики. Мы обозначили проблемы, поставили  задачи,  выделили  основные стратегические проекты, которые в течение прошедшего учебного года осуществляли  с учетом обозначенных проблем и точек риска. Как же мы справились с выполнением резолюции предыдущего педсовета? С какими итогами выходим на новый этап? Мы предлагаем сегодня:</a:t>
            </a:r>
          </a:p>
          <a:p>
            <a:pPr eaLnBrk="1" hangingPunct="1">
              <a:buFontTx/>
              <a:buChar char="•"/>
            </a:pPr>
            <a:r>
              <a:rPr lang="ru-RU" dirty="0" smtClean="0"/>
              <a:t>подвести итоги реализации резолюции Педагогического совета 2014 года;</a:t>
            </a:r>
          </a:p>
          <a:p>
            <a:pPr eaLnBrk="1" hangingPunct="1">
              <a:buFontTx/>
              <a:buChar char="•"/>
            </a:pPr>
            <a:r>
              <a:rPr lang="ru-RU" dirty="0" smtClean="0"/>
              <a:t>обсудить проблемы; </a:t>
            </a:r>
          </a:p>
          <a:p>
            <a:pPr eaLnBrk="1" hangingPunct="1">
              <a:buFontTx/>
              <a:buChar char="•"/>
            </a:pPr>
            <a:r>
              <a:rPr lang="ru-RU" dirty="0" smtClean="0"/>
              <a:t>определиться с ближайшим будущим, а главное, не только спланировать сами изменения, то есть свои желания, но и обсудить то, как мы  будем управлять этими изменениями : каждый на своем уровне. </a:t>
            </a:r>
          </a:p>
          <a:p>
            <a:pPr eaLnBrk="1" hangingPunct="1"/>
            <a:r>
              <a:rPr lang="ru-RU" dirty="0" smtClean="0"/>
              <a:t>определиться с желаемыми стратегическими направлениями муниципального  образования, обсудить, договориться о формах взаимодействия и управления этими направлениями</a:t>
            </a:r>
          </a:p>
          <a:p>
            <a:pPr eaLnBrk="1" hangingPunct="1"/>
            <a:endParaRPr lang="ru-RU" dirty="0" smtClean="0"/>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BB511D-99B2-4096-AD92-68EEBF104276}" type="slidenum">
              <a:rPr lang="ru-RU" smtClean="0"/>
              <a:pPr>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Уважаемые коллеги! В начале нашей конференции руководителем был задан позитивный тон оценки качества работников образования. Мы гордимся своими коллегами!</a:t>
            </a:r>
          </a:p>
          <a:p>
            <a:pPr eaLnBrk="1" hangingPunct="1">
              <a:spcBef>
                <a:spcPct val="0"/>
              </a:spcBef>
            </a:pPr>
            <a:r>
              <a:rPr lang="ru-RU" smtClean="0"/>
              <a:t> И мне хотелось бы продолжить  своеобразнный парад качества нашей работы за год, и конечно похвалиться и другими нашими достижениями. Не секрет, что  от уровня профессионализма педагогов напрямую зависит результат социально-экономического и духовно-нравственного развития общества. </a:t>
            </a:r>
          </a:p>
          <a:p>
            <a:pPr eaLnBrk="1" hangingPunct="1">
              <a:spcBef>
                <a:spcPct val="0"/>
              </a:spcBef>
            </a:pPr>
            <a:r>
              <a:rPr lang="ru-RU" smtClean="0"/>
              <a:t>Мы должны понимать, что многое зависит от каждого из нас, наших достижений и успехов. И хочется сказать большое спасибо всем педагогическим коллективам. Ведь в последнее время, говоря об открытости и прозрачности, наши учреждения оцениваются  всё чаще независимыми экспертами.</a:t>
            </a:r>
          </a:p>
          <a:p>
            <a:pPr eaLnBrk="1" hangingPunct="1">
              <a:spcBef>
                <a:spcPct val="0"/>
              </a:spcBef>
            </a:pPr>
            <a:r>
              <a:rPr lang="ru-RU" smtClean="0"/>
              <a:t>Так: по предложению министерства образования и науки Красноярского края   ежегодно  список наших учреждений, включенных в Национальный реестр, пополняется</a:t>
            </a:r>
          </a:p>
          <a:p>
            <a:pPr eaLnBrk="1" hangingPunct="1">
              <a:spcBef>
                <a:spcPct val="0"/>
              </a:spcBef>
            </a:pPr>
            <a:r>
              <a:rPr lang="ru-RU" smtClean="0"/>
              <a:t>И это не только Детские сады</a:t>
            </a:r>
          </a:p>
        </p:txBody>
      </p:sp>
      <p:sp>
        <p:nvSpPr>
          <p:cNvPr id="60420"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BC4E6E-3E19-41C7-BFAA-C94DE9352089}" type="slidenum">
              <a:rPr lang="ru-RU" smtClean="0"/>
              <a:pPr eaLnBrk="1" hangingPunct="1"/>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spcBef>
                <a:spcPct val="0"/>
              </a:spcBef>
            </a:pPr>
            <a:r>
              <a:rPr lang="ru-RU" dirty="0" smtClean="0"/>
              <a:t> Но и школы и учреждения дополнительного образования. Деятельность многих коллективов наших учреждений  отмечена на уровне региона</a:t>
            </a:r>
          </a:p>
          <a:p>
            <a:pPr eaLnBrk="1" hangingPunct="1">
              <a:spcBef>
                <a:spcPct val="0"/>
              </a:spcBef>
            </a:pPr>
            <a:r>
              <a:rPr lang="ru-RU" dirty="0" smtClean="0"/>
              <a:t>Отрадно, что Центр туризма и творчества «Юниор» уже дважды включен в Реестр.</a:t>
            </a:r>
          </a:p>
          <a:p>
            <a:endParaRPr lang="ru-RU" dirty="0"/>
          </a:p>
        </p:txBody>
      </p:sp>
      <p:sp>
        <p:nvSpPr>
          <p:cNvPr id="4" name="Номер слайда 3"/>
          <p:cNvSpPr>
            <a:spLocks noGrp="1"/>
          </p:cNvSpPr>
          <p:nvPr>
            <p:ph type="sldNum" sz="quarter" idx="10"/>
          </p:nvPr>
        </p:nvSpPr>
        <p:spPr/>
        <p:txBody>
          <a:bodyPr/>
          <a:lstStyle/>
          <a:p>
            <a:pPr>
              <a:defRPr/>
            </a:pPr>
            <a:fld id="{B09D2B22-BC98-4545-9ECA-F70FFEBCA1CB}" type="slidenum">
              <a:rPr lang="ru-RU" smtClean="0"/>
              <a:pPr>
                <a:defRPr/>
              </a:pPr>
              <a:t>8</a:t>
            </a:fld>
            <a:endParaRPr lang="ru-RU"/>
          </a:p>
        </p:txBody>
      </p:sp>
    </p:spTree>
    <p:extLst>
      <p:ext uri="{BB962C8B-B14F-4D97-AF65-F5344CB8AC3E}">
        <p14:creationId xmlns="" xmlns:p14="http://schemas.microsoft.com/office/powerpoint/2010/main" val="333327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Наши сады есть в рейтинге детских садов России -2014 года. Из 3969 садов, представленных регионами России, у нас достойные позиции. Как вы видите: наша Сказка – в первой сотне Российских садов.</a:t>
            </a:r>
          </a:p>
          <a:p>
            <a:r>
              <a:rPr lang="ru-RU" smtClean="0"/>
              <a:t> </a:t>
            </a:r>
          </a:p>
          <a:p>
            <a:pPr eaLnBrk="1" hangingPunct="1"/>
            <a:endParaRPr lang="ru-RU" smtClean="0"/>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F3EAA4-16A2-48B2-9CDF-F1C3B2875EE2}" type="slidenum">
              <a:rPr lang="ru-RU" smtClean="0"/>
              <a:pPr>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5E217F7-92E8-435C-B8CD-F9F40CC064B0}" type="datetimeFigureOut">
              <a:rPr lang="ru-RU"/>
              <a:pPr>
                <a:defRPr/>
              </a:pPr>
              <a:t>25.09.2015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C36C80-F217-49D5-85A5-1E10676BE8E0}" type="slidenum">
              <a:rPr lang="ru-RU"/>
              <a:pPr>
                <a:defRPr/>
              </a:pPr>
              <a:t>‹#›</a:t>
            </a:fld>
            <a:endParaRPr lang="ru-RU"/>
          </a:p>
        </p:txBody>
      </p:sp>
    </p:spTree>
    <p:extLst>
      <p:ext uri="{BB962C8B-B14F-4D97-AF65-F5344CB8AC3E}">
        <p14:creationId xmlns="" xmlns:p14="http://schemas.microsoft.com/office/powerpoint/2010/main" val="85081393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F2822A-8E3A-434E-97E5-95A30AFA8298}" type="datetimeFigureOut">
              <a:rPr lang="ru-RU"/>
              <a:pPr>
                <a:defRPr/>
              </a:pPr>
              <a:t>25.09.2015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BA1B5D-E7F3-49CE-B8D4-CB9A266154E2}" type="slidenum">
              <a:rPr lang="ru-RU"/>
              <a:pPr>
                <a:defRPr/>
              </a:pPr>
              <a:t>‹#›</a:t>
            </a:fld>
            <a:endParaRPr lang="ru-RU"/>
          </a:p>
        </p:txBody>
      </p:sp>
    </p:spTree>
    <p:extLst>
      <p:ext uri="{BB962C8B-B14F-4D97-AF65-F5344CB8AC3E}">
        <p14:creationId xmlns="" xmlns:p14="http://schemas.microsoft.com/office/powerpoint/2010/main" val="68782381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5E82208-0781-43D7-8F97-6E68278D982E}" type="datetimeFigureOut">
              <a:rPr lang="ru-RU"/>
              <a:pPr>
                <a:defRPr/>
              </a:pPr>
              <a:t>25.09.2015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057A6C-B730-4052-8998-E8BC9295F6CD}" type="slidenum">
              <a:rPr lang="ru-RU"/>
              <a:pPr>
                <a:defRPr/>
              </a:pPr>
              <a:t>‹#›</a:t>
            </a:fld>
            <a:endParaRPr lang="ru-RU"/>
          </a:p>
        </p:txBody>
      </p:sp>
    </p:spTree>
    <p:extLst>
      <p:ext uri="{BB962C8B-B14F-4D97-AF65-F5344CB8AC3E}">
        <p14:creationId xmlns="" xmlns:p14="http://schemas.microsoft.com/office/powerpoint/2010/main" val="223471128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2429E0-23E1-40AA-A699-DEBA86415678}" type="datetimeFigureOut">
              <a:rPr lang="ru-RU"/>
              <a:pPr>
                <a:defRPr/>
              </a:pPr>
              <a:t>25.09.2015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25353D-24D1-4DDC-93C5-8086DB865301}" type="slidenum">
              <a:rPr lang="ru-RU"/>
              <a:pPr>
                <a:defRPr/>
              </a:pPr>
              <a:t>‹#›</a:t>
            </a:fld>
            <a:endParaRPr lang="ru-RU"/>
          </a:p>
        </p:txBody>
      </p:sp>
    </p:spTree>
    <p:extLst>
      <p:ext uri="{BB962C8B-B14F-4D97-AF65-F5344CB8AC3E}">
        <p14:creationId xmlns="" xmlns:p14="http://schemas.microsoft.com/office/powerpoint/2010/main" val="40500626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F96C3D-6B41-488F-B2C4-E7F5D5C2E0B5}" type="datetimeFigureOut">
              <a:rPr lang="ru-RU"/>
              <a:pPr>
                <a:defRPr/>
              </a:pPr>
              <a:t>25.09.2015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21F801-C326-49E8-A141-2093BBDD1B1D}" type="slidenum">
              <a:rPr lang="ru-RU"/>
              <a:pPr>
                <a:defRPr/>
              </a:pPr>
              <a:t>‹#›</a:t>
            </a:fld>
            <a:endParaRPr lang="ru-RU"/>
          </a:p>
        </p:txBody>
      </p:sp>
    </p:spTree>
    <p:extLst>
      <p:ext uri="{BB962C8B-B14F-4D97-AF65-F5344CB8AC3E}">
        <p14:creationId xmlns="" xmlns:p14="http://schemas.microsoft.com/office/powerpoint/2010/main" val="20518391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194AF91-6F03-4A17-9B3F-56DE882582A7}" type="datetimeFigureOut">
              <a:rPr lang="ru-RU"/>
              <a:pPr>
                <a:defRPr/>
              </a:pPr>
              <a:t>25.09.2015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5D5988-989C-4460-9958-C7FCA4904AE7}" type="slidenum">
              <a:rPr lang="ru-RU"/>
              <a:pPr>
                <a:defRPr/>
              </a:pPr>
              <a:t>‹#›</a:t>
            </a:fld>
            <a:endParaRPr lang="ru-RU"/>
          </a:p>
        </p:txBody>
      </p:sp>
    </p:spTree>
    <p:extLst>
      <p:ext uri="{BB962C8B-B14F-4D97-AF65-F5344CB8AC3E}">
        <p14:creationId xmlns="" xmlns:p14="http://schemas.microsoft.com/office/powerpoint/2010/main" val="1084821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756ECA-049F-46FD-9774-847BBE0B9141}" type="datetimeFigureOut">
              <a:rPr lang="ru-RU"/>
              <a:pPr>
                <a:defRPr/>
              </a:pPr>
              <a:t>25.09.2015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7A1590D-2905-4C7F-9D7F-D964042A7DB0}" type="slidenum">
              <a:rPr lang="ru-RU"/>
              <a:pPr>
                <a:defRPr/>
              </a:pPr>
              <a:t>‹#›</a:t>
            </a:fld>
            <a:endParaRPr lang="ru-RU"/>
          </a:p>
        </p:txBody>
      </p:sp>
    </p:spTree>
    <p:extLst>
      <p:ext uri="{BB962C8B-B14F-4D97-AF65-F5344CB8AC3E}">
        <p14:creationId xmlns="" xmlns:p14="http://schemas.microsoft.com/office/powerpoint/2010/main" val="35907995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8D70BAB-B7EE-4F3F-B984-FCDC88C005CB}" type="datetimeFigureOut">
              <a:rPr lang="ru-RU"/>
              <a:pPr>
                <a:defRPr/>
              </a:pPr>
              <a:t>25.09.2015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FA0B4C0-0BA2-400D-AB52-FFE605DAC801}" type="slidenum">
              <a:rPr lang="ru-RU"/>
              <a:pPr>
                <a:defRPr/>
              </a:pPr>
              <a:t>‹#›</a:t>
            </a:fld>
            <a:endParaRPr lang="ru-RU"/>
          </a:p>
        </p:txBody>
      </p:sp>
    </p:spTree>
    <p:extLst>
      <p:ext uri="{BB962C8B-B14F-4D97-AF65-F5344CB8AC3E}">
        <p14:creationId xmlns="" xmlns:p14="http://schemas.microsoft.com/office/powerpoint/2010/main" val="34839132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8FCB448-2D27-456C-8A3E-2DCBDDC7B208}" type="datetimeFigureOut">
              <a:rPr lang="ru-RU"/>
              <a:pPr>
                <a:defRPr/>
              </a:pPr>
              <a:t>25.09.2015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9425B7F-FB06-41BA-BF61-F59B39E99DD4}" type="slidenum">
              <a:rPr lang="ru-RU"/>
              <a:pPr>
                <a:defRPr/>
              </a:pPr>
              <a:t>‹#›</a:t>
            </a:fld>
            <a:endParaRPr lang="ru-RU"/>
          </a:p>
        </p:txBody>
      </p:sp>
    </p:spTree>
    <p:extLst>
      <p:ext uri="{BB962C8B-B14F-4D97-AF65-F5344CB8AC3E}">
        <p14:creationId xmlns="" xmlns:p14="http://schemas.microsoft.com/office/powerpoint/2010/main" val="10212336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00EA2DE-8E03-4406-8481-0413B026147F}" type="datetimeFigureOut">
              <a:rPr lang="ru-RU"/>
              <a:pPr>
                <a:defRPr/>
              </a:pPr>
              <a:t>25.09.2015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A30624C-2FC8-4859-9EEE-6C11E3C679A7}" type="slidenum">
              <a:rPr lang="ru-RU"/>
              <a:pPr>
                <a:defRPr/>
              </a:pPr>
              <a:t>‹#›</a:t>
            </a:fld>
            <a:endParaRPr lang="ru-RU"/>
          </a:p>
        </p:txBody>
      </p:sp>
    </p:spTree>
    <p:extLst>
      <p:ext uri="{BB962C8B-B14F-4D97-AF65-F5344CB8AC3E}">
        <p14:creationId xmlns="" xmlns:p14="http://schemas.microsoft.com/office/powerpoint/2010/main" val="5490933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ACDA4A-3473-43F1-8B1B-0E1291CD6811}" type="datetimeFigureOut">
              <a:rPr lang="ru-RU"/>
              <a:pPr>
                <a:defRPr/>
              </a:pPr>
              <a:t>25.09.2015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F68398F-0F51-43AE-88FA-65C31FC81753}" type="slidenum">
              <a:rPr lang="ru-RU"/>
              <a:pPr>
                <a:defRPr/>
              </a:pPr>
              <a:t>‹#›</a:t>
            </a:fld>
            <a:endParaRPr lang="ru-RU"/>
          </a:p>
        </p:txBody>
      </p:sp>
    </p:spTree>
    <p:extLst>
      <p:ext uri="{BB962C8B-B14F-4D97-AF65-F5344CB8AC3E}">
        <p14:creationId xmlns="" xmlns:p14="http://schemas.microsoft.com/office/powerpoint/2010/main" val="160790814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12B4A2-9F97-44AE-85F6-7B4F99094B70}" type="datetimeFigureOut">
              <a:rPr lang="ru-RU"/>
              <a:pPr>
                <a:defRPr/>
              </a:pPr>
              <a:t>25.09.2015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7B9D179-2AB1-4984-A964-7D93F07755A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jpeg"/><Relationship Id="rId7"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6.jpeg"/><Relationship Id="rId10" Type="http://schemas.openxmlformats.org/officeDocument/2006/relationships/image" Target="../media/image40.png"/><Relationship Id="rId4" Type="http://schemas.openxmlformats.org/officeDocument/2006/relationships/image" Target="../media/image45.jpe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35.xml"/><Relationship Id="rId7"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_____Microsoft_Office_Excel_97-20033.xls"/><Relationship Id="rId5" Type="http://schemas.openxmlformats.org/officeDocument/2006/relationships/oleObject" Target="../embeddings/_____Microsoft_Office_Excel_97-20032.xls"/><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chart" Target="../charts/chart5.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6.wmf"/><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0.jpeg"/><Relationship Id="rId5" Type="http://schemas.microsoft.com/office/2007/relationships/hdphoto" Target="../media/hdphoto5.wdp"/><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8.gif"/><Relationship Id="rId5" Type="http://schemas.openxmlformats.org/officeDocument/2006/relationships/image" Target="../media/image87.jpeg"/><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314" name="Picture 1" descr="C:\Users\Елена\Desktop\2091.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2527585" y="1988840"/>
            <a:ext cx="3947999" cy="350043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Прямоугольник 2"/>
          <p:cNvSpPr>
            <a:spLocks noChangeArrowheads="1"/>
          </p:cNvSpPr>
          <p:nvPr/>
        </p:nvSpPr>
        <p:spPr bwMode="auto">
          <a:xfrm>
            <a:off x="2507504" y="1557953"/>
            <a:ext cx="41527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ru-RU" b="1" i="1" dirty="0" smtClean="0">
                <a:solidFill>
                  <a:srgbClr val="002060"/>
                </a:solidFill>
              </a:rPr>
              <a:t> КРАЕВОЙ УРОВЕНЬ </a:t>
            </a:r>
            <a:endParaRPr lang="ru-RU" b="1" i="1" dirty="0">
              <a:solidFill>
                <a:srgbClr val="002060"/>
              </a:solidFill>
            </a:endParaRPr>
          </a:p>
        </p:txBody>
      </p:sp>
      <p:sp>
        <p:nvSpPr>
          <p:cNvPr id="4" name="Прямоугольник 2"/>
          <p:cNvSpPr>
            <a:spLocks noChangeArrowheads="1"/>
          </p:cNvSpPr>
          <p:nvPr/>
        </p:nvSpPr>
        <p:spPr bwMode="auto">
          <a:xfrm>
            <a:off x="285750" y="159023"/>
            <a:ext cx="84296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КОНКУРСЫ ПРОФЕССИОНАЛЬНОГО МАСТЕРСТВА</a:t>
            </a:r>
            <a:endParaRPr lang="ru-RU" sz="2400" b="1" dirty="0">
              <a:solidFill>
                <a:schemeClr val="tx2"/>
              </a:solidFill>
            </a:endParaRPr>
          </a:p>
        </p:txBody>
      </p:sp>
      <p:pic>
        <p:nvPicPr>
          <p:cNvPr id="4098" name="Picture 2" descr="X:\!банк фотографий_Ситников\2015_04_награждение УГ,ВГ_2015\IMG_3360.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7504" y="1090464"/>
            <a:ext cx="2400000" cy="360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099" name="Picture 3" descr="X:\!банк фотографий_Ситников\2015_04_награждение УГ,ВГ_2015\IMG_3359.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6571587" y="1103107"/>
            <a:ext cx="2496440" cy="360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91751" y="4579967"/>
            <a:ext cx="2536034" cy="477054"/>
          </a:xfrm>
          <a:prstGeom prst="rect">
            <a:avLst/>
          </a:prstGeom>
        </p:spPr>
        <p:txBody>
          <a:bodyPr wrap="square">
            <a:spAutoFit/>
          </a:bodyPr>
          <a:lstStyle/>
          <a:p>
            <a:pPr lvl="0" algn="ctr">
              <a:lnSpc>
                <a:spcPts val="1500"/>
              </a:lnSpc>
            </a:pPr>
            <a:r>
              <a:rPr lang="ru-RU" sz="1600" b="1" dirty="0" err="1" smtClean="0">
                <a:solidFill>
                  <a:srgbClr val="FF0000"/>
                </a:solidFill>
              </a:rPr>
              <a:t>Оханова</a:t>
            </a:r>
            <a:r>
              <a:rPr lang="ru-RU" sz="1600" b="1" dirty="0" smtClean="0">
                <a:solidFill>
                  <a:srgbClr val="FF0000"/>
                </a:solidFill>
              </a:rPr>
              <a:t> </a:t>
            </a:r>
          </a:p>
          <a:p>
            <a:pPr lvl="0" algn="ctr">
              <a:lnSpc>
                <a:spcPts val="1500"/>
              </a:lnSpc>
            </a:pPr>
            <a:r>
              <a:rPr lang="ru-RU" sz="1600" b="1" dirty="0" smtClean="0">
                <a:solidFill>
                  <a:srgbClr val="FF0000"/>
                </a:solidFill>
              </a:rPr>
              <a:t>Мария </a:t>
            </a:r>
            <a:r>
              <a:rPr lang="ru-RU" sz="1600" b="1" dirty="0">
                <a:solidFill>
                  <a:srgbClr val="FF0000"/>
                </a:solidFill>
              </a:rPr>
              <a:t>Юрьевна </a:t>
            </a:r>
            <a:endParaRPr lang="ru-RU" sz="1600" b="1" dirty="0" smtClean="0">
              <a:solidFill>
                <a:srgbClr val="FF0000"/>
              </a:solidFill>
            </a:endParaRPr>
          </a:p>
        </p:txBody>
      </p:sp>
      <p:sp>
        <p:nvSpPr>
          <p:cNvPr id="8" name="Прямоугольник 7"/>
          <p:cNvSpPr/>
          <p:nvPr/>
        </p:nvSpPr>
        <p:spPr>
          <a:xfrm>
            <a:off x="6660232" y="4437112"/>
            <a:ext cx="2716185" cy="669414"/>
          </a:xfrm>
          <a:prstGeom prst="rect">
            <a:avLst/>
          </a:prstGeom>
        </p:spPr>
        <p:txBody>
          <a:bodyPr wrap="square">
            <a:spAutoFit/>
          </a:bodyPr>
          <a:lstStyle/>
          <a:p>
            <a:pPr lvl="0" algn="ctr">
              <a:lnSpc>
                <a:spcPts val="1500"/>
              </a:lnSpc>
            </a:pPr>
            <a:endParaRPr lang="ru-RU" sz="1600" b="1" dirty="0">
              <a:solidFill>
                <a:srgbClr val="002060"/>
              </a:solidFill>
            </a:endParaRPr>
          </a:p>
          <a:p>
            <a:pPr marL="631825" lvl="0" indent="-631825" algn="ctr">
              <a:lnSpc>
                <a:spcPts val="1500"/>
              </a:lnSpc>
            </a:pPr>
            <a:r>
              <a:rPr lang="ru-RU" sz="1600" b="1" dirty="0" err="1" smtClean="0">
                <a:solidFill>
                  <a:srgbClr val="002060"/>
                </a:solidFill>
              </a:rPr>
              <a:t>Шишигина</a:t>
            </a:r>
            <a:r>
              <a:rPr lang="ru-RU" sz="1600" b="1" dirty="0" smtClean="0">
                <a:solidFill>
                  <a:srgbClr val="002060"/>
                </a:solidFill>
              </a:rPr>
              <a:t> </a:t>
            </a:r>
          </a:p>
          <a:p>
            <a:pPr marL="631825" lvl="0" indent="-631825" algn="ctr">
              <a:lnSpc>
                <a:spcPts val="1500"/>
              </a:lnSpc>
            </a:pPr>
            <a:r>
              <a:rPr lang="ru-RU" sz="1600" b="1" dirty="0" smtClean="0">
                <a:solidFill>
                  <a:srgbClr val="002060"/>
                </a:solidFill>
              </a:rPr>
              <a:t>Олеся </a:t>
            </a:r>
            <a:r>
              <a:rPr lang="ru-RU" sz="1600" b="1" dirty="0">
                <a:solidFill>
                  <a:srgbClr val="002060"/>
                </a:solidFill>
              </a:rPr>
              <a:t>Васильевна </a:t>
            </a:r>
            <a:endParaRPr lang="ru-RU" sz="1600" b="1" dirty="0" smtClean="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4338" name="Прямоугольник 2"/>
          <p:cNvSpPr>
            <a:spLocks noChangeArrowheads="1"/>
          </p:cNvSpPr>
          <p:nvPr/>
        </p:nvSpPr>
        <p:spPr bwMode="auto">
          <a:xfrm>
            <a:off x="285750" y="77723"/>
            <a:ext cx="84296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МУНИЦИПАЛЬНЫЕ КОНКУРСЫ ПРОФЕССИОНАЛЬНОГО МАСТЕРСТВА</a:t>
            </a:r>
            <a:endParaRPr lang="ru-RU" sz="2400" b="1" dirty="0">
              <a:solidFill>
                <a:schemeClr val="tx2"/>
              </a:solidFill>
            </a:endParaRPr>
          </a:p>
        </p:txBody>
      </p:sp>
      <p:sp>
        <p:nvSpPr>
          <p:cNvPr id="14339" name="Прямоугольник 4"/>
          <p:cNvSpPr>
            <a:spLocks noChangeArrowheads="1"/>
          </p:cNvSpPr>
          <p:nvPr/>
        </p:nvSpPr>
        <p:spPr bwMode="auto">
          <a:xfrm>
            <a:off x="4594513" y="1901396"/>
            <a:ext cx="2439143"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endParaRPr lang="ru-RU" sz="1600" b="1" dirty="0">
              <a:solidFill>
                <a:srgbClr val="002060"/>
              </a:solidFill>
            </a:endParaRPr>
          </a:p>
          <a:p>
            <a:r>
              <a:rPr lang="ru-RU" sz="1400" b="1" dirty="0" smtClean="0">
                <a:solidFill>
                  <a:srgbClr val="002060"/>
                </a:solidFill>
              </a:rPr>
              <a:t>Кузьменко </a:t>
            </a:r>
            <a:r>
              <a:rPr lang="ru-RU" sz="1400" b="1" dirty="0">
                <a:solidFill>
                  <a:srgbClr val="002060"/>
                </a:solidFill>
              </a:rPr>
              <a:t>Елена Владимировна </a:t>
            </a:r>
          </a:p>
          <a:p>
            <a:r>
              <a:rPr lang="ru-RU" sz="1400" b="1" dirty="0">
                <a:solidFill>
                  <a:srgbClr val="002060"/>
                </a:solidFill>
              </a:rPr>
              <a:t>(ТМК ДОУ «Морозко»)</a:t>
            </a:r>
          </a:p>
          <a:p>
            <a:endParaRPr lang="ru-RU" sz="1400" b="1" dirty="0" smtClean="0">
              <a:solidFill>
                <a:srgbClr val="002060"/>
              </a:solidFill>
            </a:endParaRPr>
          </a:p>
          <a:p>
            <a:endParaRPr lang="ru-RU" sz="1400" b="1" dirty="0">
              <a:solidFill>
                <a:srgbClr val="002060"/>
              </a:solidFill>
            </a:endParaRPr>
          </a:p>
          <a:p>
            <a:r>
              <a:rPr lang="ru-RU" sz="1400" b="1" dirty="0">
                <a:solidFill>
                  <a:srgbClr val="002060"/>
                </a:solidFill>
              </a:rPr>
              <a:t>Шевченко Инесса Владимировна </a:t>
            </a:r>
          </a:p>
          <a:p>
            <a:r>
              <a:rPr lang="ru-RU" sz="1400" b="1" dirty="0">
                <a:solidFill>
                  <a:srgbClr val="002060"/>
                </a:solidFill>
              </a:rPr>
              <a:t>(ТМК ДОУ «Морозко»)</a:t>
            </a:r>
          </a:p>
          <a:p>
            <a:endParaRPr lang="ru-RU" sz="1600" b="1" dirty="0">
              <a:solidFill>
                <a:srgbClr val="002060"/>
              </a:solidFill>
            </a:endParaRPr>
          </a:p>
          <a:p>
            <a:endParaRPr lang="ru-RU" sz="1600" b="1" dirty="0">
              <a:solidFill>
                <a:srgbClr val="002060"/>
              </a:solidFill>
            </a:endParaRPr>
          </a:p>
        </p:txBody>
      </p:sp>
      <p:sp>
        <p:nvSpPr>
          <p:cNvPr id="2" name="Прямоугольник 1"/>
          <p:cNvSpPr/>
          <p:nvPr/>
        </p:nvSpPr>
        <p:spPr>
          <a:xfrm>
            <a:off x="127113" y="1196752"/>
            <a:ext cx="3923928" cy="646331"/>
          </a:xfrm>
          <a:prstGeom prst="rect">
            <a:avLst/>
          </a:prstGeom>
          <a:solidFill>
            <a:schemeClr val="accent6">
              <a:lumMod val="20000"/>
              <a:lumOff val="80000"/>
            </a:schemeClr>
          </a:solidFill>
        </p:spPr>
        <p:txBody>
          <a:bodyPr wrap="square">
            <a:spAutoFit/>
          </a:bodyPr>
          <a:lstStyle/>
          <a:p>
            <a:r>
              <a:rPr lang="ru-RU" b="1" dirty="0" smtClean="0">
                <a:solidFill>
                  <a:srgbClr val="002060"/>
                </a:solidFill>
              </a:rPr>
              <a:t>«УЧИТЕЛЬ ГОДА - 2015»</a:t>
            </a:r>
          </a:p>
          <a:p>
            <a:endParaRPr lang="ru-RU" b="1" dirty="0">
              <a:solidFill>
                <a:srgbClr val="002060"/>
              </a:solidFill>
            </a:endParaRPr>
          </a:p>
        </p:txBody>
      </p:sp>
      <p:sp>
        <p:nvSpPr>
          <p:cNvPr id="3" name="Прямоугольник 2"/>
          <p:cNvSpPr/>
          <p:nvPr/>
        </p:nvSpPr>
        <p:spPr>
          <a:xfrm>
            <a:off x="5076056" y="1196752"/>
            <a:ext cx="3923928" cy="646331"/>
          </a:xfrm>
          <a:prstGeom prst="rect">
            <a:avLst/>
          </a:prstGeom>
          <a:solidFill>
            <a:schemeClr val="accent6">
              <a:lumMod val="20000"/>
              <a:lumOff val="80000"/>
            </a:schemeClr>
          </a:solidFill>
        </p:spPr>
        <p:txBody>
          <a:bodyPr wrap="square">
            <a:spAutoFit/>
          </a:bodyPr>
          <a:lstStyle/>
          <a:p>
            <a:pPr algn="r"/>
            <a:r>
              <a:rPr lang="ru-RU" b="1" dirty="0" smtClean="0">
                <a:solidFill>
                  <a:srgbClr val="002060"/>
                </a:solidFill>
              </a:rPr>
              <a:t>«ЛУЧШИЙ ПЕДАГОГИЧЕСКИЙ РАБОТНИК ДОУ - 2015»</a:t>
            </a:r>
            <a:endParaRPr lang="ru-RU" sz="1400" b="1" dirty="0">
              <a:solidFill>
                <a:srgbClr val="002060"/>
              </a:solidFill>
            </a:endParaRPr>
          </a:p>
        </p:txBody>
      </p:sp>
      <p:sp>
        <p:nvSpPr>
          <p:cNvPr id="4" name="Прямоугольник 3"/>
          <p:cNvSpPr/>
          <p:nvPr/>
        </p:nvSpPr>
        <p:spPr>
          <a:xfrm>
            <a:off x="-15823" y="4149080"/>
            <a:ext cx="4516385" cy="1677382"/>
          </a:xfrm>
          <a:prstGeom prst="rect">
            <a:avLst/>
          </a:prstGeom>
        </p:spPr>
        <p:txBody>
          <a:bodyPr wrap="square">
            <a:spAutoFit/>
          </a:bodyPr>
          <a:lstStyle/>
          <a:p>
            <a:pPr lvl="0">
              <a:lnSpc>
                <a:spcPts val="1500"/>
              </a:lnSpc>
            </a:pPr>
            <a:r>
              <a:rPr lang="ru-RU" sz="1400" b="1" dirty="0">
                <a:solidFill>
                  <a:srgbClr val="FF0000"/>
                </a:solidFill>
              </a:rPr>
              <a:t>абсолютный </a:t>
            </a:r>
            <a:r>
              <a:rPr lang="ru-RU" sz="1400" b="1" dirty="0" smtClean="0">
                <a:solidFill>
                  <a:srgbClr val="FF0000"/>
                </a:solidFill>
              </a:rPr>
              <a:t>победитель</a:t>
            </a:r>
            <a:r>
              <a:rPr lang="ru-RU" sz="1400" dirty="0" smtClean="0">
                <a:solidFill>
                  <a:prstClr val="black"/>
                </a:solidFill>
              </a:rPr>
              <a:t> </a:t>
            </a:r>
            <a:endParaRPr lang="ru-RU" sz="1400" dirty="0">
              <a:solidFill>
                <a:prstClr val="black"/>
              </a:solidFill>
            </a:endParaRPr>
          </a:p>
          <a:p>
            <a:pPr lvl="0">
              <a:lnSpc>
                <a:spcPts val="1500"/>
              </a:lnSpc>
            </a:pPr>
            <a:r>
              <a:rPr lang="ru-RU" sz="1400" b="1" dirty="0" err="1">
                <a:solidFill>
                  <a:srgbClr val="002060"/>
                </a:solidFill>
              </a:rPr>
              <a:t>Оханова</a:t>
            </a:r>
            <a:r>
              <a:rPr lang="ru-RU" sz="1400" b="1" dirty="0">
                <a:solidFill>
                  <a:srgbClr val="002060"/>
                </a:solidFill>
              </a:rPr>
              <a:t> Мария Юрьевна </a:t>
            </a:r>
            <a:endParaRPr lang="ru-RU" sz="1400" b="1" dirty="0" smtClean="0">
              <a:solidFill>
                <a:srgbClr val="002060"/>
              </a:solidFill>
            </a:endParaRPr>
          </a:p>
          <a:p>
            <a:pPr lvl="0">
              <a:lnSpc>
                <a:spcPts val="1500"/>
              </a:lnSpc>
            </a:pPr>
            <a:r>
              <a:rPr lang="ru-RU" sz="1400" b="1" dirty="0" smtClean="0">
                <a:solidFill>
                  <a:srgbClr val="002060"/>
                </a:solidFill>
              </a:rPr>
              <a:t>(</a:t>
            </a:r>
            <a:r>
              <a:rPr lang="ru-RU" sz="1400" b="1" dirty="0">
                <a:solidFill>
                  <a:srgbClr val="002060"/>
                </a:solidFill>
              </a:rPr>
              <a:t>ТМК ОУ «Дудинская СШ№4»)</a:t>
            </a:r>
            <a:r>
              <a:rPr lang="ru-RU" sz="1400" b="1" dirty="0">
                <a:solidFill>
                  <a:srgbClr val="0070C0"/>
                </a:solidFill>
              </a:rPr>
              <a:t> </a:t>
            </a:r>
          </a:p>
          <a:p>
            <a:pPr marL="631825" lvl="0" algn="r">
              <a:lnSpc>
                <a:spcPts val="1500"/>
              </a:lnSpc>
            </a:pPr>
            <a:r>
              <a:rPr lang="ru-RU" sz="1400" b="1" dirty="0" smtClean="0">
                <a:solidFill>
                  <a:srgbClr val="FF0000"/>
                </a:solidFill>
              </a:rPr>
              <a:t>лауреат </a:t>
            </a:r>
            <a:r>
              <a:rPr lang="en-US" sz="1400" b="1" dirty="0">
                <a:solidFill>
                  <a:srgbClr val="FF0000"/>
                </a:solidFill>
              </a:rPr>
              <a:t>I </a:t>
            </a:r>
            <a:r>
              <a:rPr lang="ru-RU" sz="1400" b="1" dirty="0" smtClean="0">
                <a:solidFill>
                  <a:srgbClr val="FF0000"/>
                </a:solidFill>
              </a:rPr>
              <a:t>степени  </a:t>
            </a:r>
            <a:endParaRPr lang="ru-RU" sz="1400" b="1" dirty="0">
              <a:solidFill>
                <a:srgbClr val="FF0000"/>
              </a:solidFill>
            </a:endParaRPr>
          </a:p>
          <a:p>
            <a:pPr marL="631825" lvl="0" indent="-631825" algn="r">
              <a:lnSpc>
                <a:spcPts val="1500"/>
              </a:lnSpc>
            </a:pPr>
            <a:r>
              <a:rPr lang="ru-RU" sz="1400" b="1" dirty="0" err="1">
                <a:solidFill>
                  <a:srgbClr val="002060"/>
                </a:solidFill>
              </a:rPr>
              <a:t>Шишигина</a:t>
            </a:r>
            <a:r>
              <a:rPr lang="ru-RU" sz="1400" b="1" dirty="0">
                <a:solidFill>
                  <a:srgbClr val="002060"/>
                </a:solidFill>
              </a:rPr>
              <a:t> Олеся Васильевна </a:t>
            </a:r>
            <a:endParaRPr lang="ru-RU" sz="1400" b="1" dirty="0" smtClean="0">
              <a:solidFill>
                <a:srgbClr val="002060"/>
              </a:solidFill>
            </a:endParaRPr>
          </a:p>
          <a:p>
            <a:pPr marL="631825" lvl="0" indent="-631825" algn="r">
              <a:lnSpc>
                <a:spcPts val="1500"/>
              </a:lnSpc>
            </a:pPr>
            <a:r>
              <a:rPr lang="ru-RU" sz="1400" b="1" dirty="0" smtClean="0">
                <a:solidFill>
                  <a:srgbClr val="002060"/>
                </a:solidFill>
              </a:rPr>
              <a:t>(</a:t>
            </a:r>
            <a:r>
              <a:rPr lang="ru-RU" sz="1400" b="1" dirty="0">
                <a:solidFill>
                  <a:srgbClr val="002060"/>
                </a:solidFill>
              </a:rPr>
              <a:t>ТМК ОУ «ДСШ№5</a:t>
            </a:r>
            <a:r>
              <a:rPr lang="ru-RU" sz="1400" b="1" dirty="0" smtClean="0">
                <a:solidFill>
                  <a:srgbClr val="002060"/>
                </a:solidFill>
              </a:rPr>
              <a:t>»)</a:t>
            </a:r>
            <a:endParaRPr lang="ru-RU" sz="1400" b="1" dirty="0">
              <a:solidFill>
                <a:srgbClr val="002060"/>
              </a:solidFill>
            </a:endParaRPr>
          </a:p>
          <a:p>
            <a:pPr lvl="0"/>
            <a:r>
              <a:rPr lang="ru-RU" sz="1400" b="1" dirty="0" smtClean="0">
                <a:solidFill>
                  <a:srgbClr val="FF0000"/>
                </a:solidFill>
              </a:rPr>
              <a:t>лауреат </a:t>
            </a:r>
            <a:r>
              <a:rPr lang="en-US" sz="1400" b="1" dirty="0">
                <a:solidFill>
                  <a:srgbClr val="FF0000"/>
                </a:solidFill>
              </a:rPr>
              <a:t>II</a:t>
            </a:r>
            <a:r>
              <a:rPr lang="ru-RU" sz="1400" b="1" dirty="0">
                <a:solidFill>
                  <a:srgbClr val="FF0000"/>
                </a:solidFill>
              </a:rPr>
              <a:t> </a:t>
            </a:r>
            <a:r>
              <a:rPr lang="ru-RU" sz="1400" b="1" dirty="0" smtClean="0">
                <a:solidFill>
                  <a:srgbClr val="FF0000"/>
                </a:solidFill>
              </a:rPr>
              <a:t>степени</a:t>
            </a:r>
            <a:endParaRPr lang="ru-RU" sz="1400" b="1" dirty="0">
              <a:solidFill>
                <a:srgbClr val="FF0000"/>
              </a:solidFill>
            </a:endParaRPr>
          </a:p>
          <a:p>
            <a:pPr lvl="0"/>
            <a:r>
              <a:rPr lang="ru-RU" sz="1400" b="1" dirty="0" err="1">
                <a:solidFill>
                  <a:srgbClr val="002060"/>
                </a:solidFill>
              </a:rPr>
              <a:t>Чушенко</a:t>
            </a:r>
            <a:r>
              <a:rPr lang="ru-RU" sz="1400" b="1" dirty="0">
                <a:solidFill>
                  <a:srgbClr val="002060"/>
                </a:solidFill>
              </a:rPr>
              <a:t> Ирина Юрьевна </a:t>
            </a:r>
            <a:r>
              <a:rPr lang="ru-RU" sz="1400" b="1" dirty="0" smtClean="0">
                <a:solidFill>
                  <a:srgbClr val="002060"/>
                </a:solidFill>
              </a:rPr>
              <a:t>(</a:t>
            </a:r>
            <a:r>
              <a:rPr lang="ru-RU" sz="1400" b="1" dirty="0">
                <a:solidFill>
                  <a:srgbClr val="002060"/>
                </a:solidFill>
              </a:rPr>
              <a:t>ТМК ОУ «ДСШ№5»)</a:t>
            </a:r>
          </a:p>
        </p:txBody>
      </p:sp>
      <p:pic>
        <p:nvPicPr>
          <p:cNvPr id="12" name="Рисунок 11" descr="C:\Documents and Settings\imc_vi\Рабочий стол\Воспитатель года\награждение УГ,ВГ_2015\IMG_3347.JPG"/>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558417" y="1772816"/>
            <a:ext cx="2469762" cy="2640880"/>
          </a:xfrm>
          <a:prstGeom prst="rect">
            <a:avLst/>
          </a:prstGeom>
          <a:ln>
            <a:noFill/>
          </a:ln>
          <a:effectLst>
            <a:softEdge rad="112500"/>
          </a:effectLst>
          <a:extLst>
            <a:ext uri="{53640926-AAD7-44D8-BBD7-CCE9431645EC}">
              <a14:shadowObscured xmlns="" xmlns:a14="http://schemas.microsoft.com/office/drawing/2010/main"/>
            </a:ext>
          </a:extLst>
        </p:spPr>
      </p:pic>
      <p:pic>
        <p:nvPicPr>
          <p:cNvPr id="3074" name="Picture 2" descr="X:\!банк фотографий_Ситников\2015_04_награждение УГ,ВГ_2015\IMG_3346.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98850" y="1843083"/>
            <a:ext cx="3604383" cy="24029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cxnSp>
        <p:nvCxnSpPr>
          <p:cNvPr id="11" name="Прямая соединительная линия 10"/>
          <p:cNvCxnSpPr/>
          <p:nvPr/>
        </p:nvCxnSpPr>
        <p:spPr>
          <a:xfrm>
            <a:off x="4499992" y="1196752"/>
            <a:ext cx="570" cy="4399653"/>
          </a:xfrm>
          <a:prstGeom prst="line">
            <a:avLst/>
          </a:prstGeom>
          <a:ln w="76200">
            <a:solidFill>
              <a:srgbClr val="C6D4E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142844" y="1232788"/>
            <a:ext cx="4143404" cy="2281476"/>
          </a:xfrm>
          <a:prstGeom prst="roundRect">
            <a:avLst/>
          </a:prstGeom>
          <a:ln w="19050">
            <a:prstDash val="sysDash"/>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p:txBody>
      </p:sp>
      <p:sp>
        <p:nvSpPr>
          <p:cNvPr id="3" name="Прямоугольник 2"/>
          <p:cNvSpPr>
            <a:spLocks noChangeArrowheads="1"/>
          </p:cNvSpPr>
          <p:nvPr/>
        </p:nvSpPr>
        <p:spPr bwMode="auto">
          <a:xfrm>
            <a:off x="0" y="214290"/>
            <a:ext cx="50958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 ДОСТИЖЕНИЯ БУЧАЮЩИХСЯ</a:t>
            </a:r>
          </a:p>
          <a:p>
            <a:endParaRPr lang="ru-RU" sz="2400" b="1" dirty="0">
              <a:solidFill>
                <a:schemeClr val="tx2"/>
              </a:solidFill>
            </a:endParaRPr>
          </a:p>
        </p:txBody>
      </p:sp>
      <p:sp>
        <p:nvSpPr>
          <p:cNvPr id="4" name="Скругленный прямоугольник 3"/>
          <p:cNvSpPr/>
          <p:nvPr/>
        </p:nvSpPr>
        <p:spPr>
          <a:xfrm>
            <a:off x="285720" y="782388"/>
            <a:ext cx="3888425" cy="3098721"/>
          </a:xfrm>
          <a:prstGeom prst="roundRect">
            <a:avLst/>
          </a:prstGeom>
          <a:solidFill>
            <a:schemeClr val="accent2">
              <a:lumMod val="40000"/>
              <a:lumOff val="60000"/>
            </a:schemeClr>
          </a:solidFill>
          <a:scene3d>
            <a:camera prst="perspectiveRelaxed"/>
            <a:lightRig rig="threePt" dir="t"/>
          </a:scene3d>
        </p:spPr>
        <p:txBody>
          <a:bodyPr wrap="square">
            <a:spAutoFit/>
          </a:bodyPr>
          <a:lstStyle/>
          <a:p>
            <a:r>
              <a:rPr lang="ru-RU" sz="1600" b="1" i="1" dirty="0" smtClean="0">
                <a:solidFill>
                  <a:srgbClr val="C00000"/>
                </a:solidFill>
                <a:latin typeface="+mn-lt"/>
              </a:rPr>
              <a:t>ВСЕРОССИЙСКИЙ КОНКУРС «ПЕРВЫЕ ШАГИ В НАУКЕ»</a:t>
            </a:r>
          </a:p>
          <a:p>
            <a:r>
              <a:rPr lang="ru-RU" sz="1600" b="1" dirty="0" smtClean="0">
                <a:solidFill>
                  <a:srgbClr val="C00000"/>
                </a:solidFill>
                <a:latin typeface="+mn-lt"/>
              </a:rPr>
              <a:t> абсолютные победители </a:t>
            </a:r>
            <a:r>
              <a:rPr lang="ru-RU" sz="1600" dirty="0" smtClean="0">
                <a:solidFill>
                  <a:srgbClr val="0070C0"/>
                </a:solidFill>
                <a:latin typeface="+mn-lt"/>
              </a:rPr>
              <a:t>:</a:t>
            </a:r>
          </a:p>
          <a:p>
            <a:r>
              <a:rPr lang="ru-RU" sz="1600" b="1" dirty="0" err="1" smtClean="0">
                <a:solidFill>
                  <a:srgbClr val="00B050"/>
                </a:solidFill>
                <a:latin typeface="+mn-lt"/>
              </a:rPr>
              <a:t>Амцова</a:t>
            </a:r>
            <a:r>
              <a:rPr lang="ru-RU" sz="1600" b="1" dirty="0" smtClean="0">
                <a:solidFill>
                  <a:srgbClr val="00B050"/>
                </a:solidFill>
                <a:latin typeface="+mn-lt"/>
              </a:rPr>
              <a:t> Алина, Ямкина Н</a:t>
            </a:r>
            <a:r>
              <a:rPr lang="ru-RU" sz="1600" dirty="0" smtClean="0">
                <a:solidFill>
                  <a:srgbClr val="0070C0"/>
                </a:solidFill>
                <a:latin typeface="+mn-lt"/>
              </a:rPr>
              <a:t>. </a:t>
            </a:r>
            <a:r>
              <a:rPr lang="ru-RU" sz="1600" dirty="0" smtClean="0">
                <a:solidFill>
                  <a:srgbClr val="002060"/>
                </a:solidFill>
                <a:latin typeface="+mn-lt"/>
              </a:rPr>
              <a:t>(</a:t>
            </a:r>
            <a:r>
              <a:rPr lang="ru-RU" sz="1600" b="1" dirty="0" smtClean="0">
                <a:solidFill>
                  <a:srgbClr val="002060"/>
                </a:solidFill>
                <a:latin typeface="+mn-lt"/>
              </a:rPr>
              <a:t>ТМК ОУ «ДСШ№1»)</a:t>
            </a:r>
          </a:p>
          <a:p>
            <a:r>
              <a:rPr lang="ru-RU" sz="1600" b="1" dirty="0" err="1" smtClean="0">
                <a:solidFill>
                  <a:srgbClr val="00B050"/>
                </a:solidFill>
                <a:latin typeface="+mn-lt"/>
              </a:rPr>
              <a:t>Кульбака</a:t>
            </a:r>
            <a:r>
              <a:rPr lang="ru-RU" sz="1600" b="1" dirty="0" smtClean="0">
                <a:solidFill>
                  <a:srgbClr val="00B050"/>
                </a:solidFill>
                <a:latin typeface="+mn-lt"/>
              </a:rPr>
              <a:t> А. </a:t>
            </a:r>
            <a:r>
              <a:rPr lang="ru-RU" sz="1600" b="1" dirty="0" smtClean="0">
                <a:solidFill>
                  <a:srgbClr val="002060"/>
                </a:solidFill>
                <a:latin typeface="+mn-lt"/>
              </a:rPr>
              <a:t>(ТМК ОУ «ДСШ№3»)</a:t>
            </a:r>
          </a:p>
          <a:p>
            <a:r>
              <a:rPr lang="ru-RU" sz="1600" b="1" dirty="0" smtClean="0">
                <a:solidFill>
                  <a:srgbClr val="C00000"/>
                </a:solidFill>
                <a:latin typeface="+mn-lt"/>
              </a:rPr>
              <a:t>Диплом </a:t>
            </a:r>
            <a:r>
              <a:rPr lang="en-US" sz="1600" b="1" dirty="0" smtClean="0">
                <a:solidFill>
                  <a:srgbClr val="C00000"/>
                </a:solidFill>
                <a:latin typeface="+mn-lt"/>
              </a:rPr>
              <a:t>II </a:t>
            </a:r>
            <a:r>
              <a:rPr lang="ru-RU" sz="1600" b="1" dirty="0" smtClean="0">
                <a:solidFill>
                  <a:srgbClr val="C00000"/>
                </a:solidFill>
                <a:latin typeface="+mn-lt"/>
              </a:rPr>
              <a:t>степени</a:t>
            </a:r>
          </a:p>
          <a:p>
            <a:r>
              <a:rPr lang="ru-RU" sz="1600" b="1" dirty="0" err="1" smtClean="0">
                <a:solidFill>
                  <a:srgbClr val="00B050"/>
                </a:solidFill>
                <a:latin typeface="+mn-lt"/>
              </a:rPr>
              <a:t>Килякова</a:t>
            </a:r>
            <a:r>
              <a:rPr lang="ru-RU" sz="1600" b="1" dirty="0" smtClean="0">
                <a:solidFill>
                  <a:srgbClr val="00B050"/>
                </a:solidFill>
                <a:latin typeface="+mn-lt"/>
              </a:rPr>
              <a:t> Е.</a:t>
            </a:r>
            <a:r>
              <a:rPr lang="ru-RU" sz="1600" b="1" dirty="0" smtClean="0">
                <a:solidFill>
                  <a:srgbClr val="C00000"/>
                </a:solidFill>
                <a:latin typeface="+mn-lt"/>
              </a:rPr>
              <a:t> </a:t>
            </a:r>
            <a:r>
              <a:rPr lang="ru-RU" sz="1600" b="1" dirty="0" smtClean="0">
                <a:solidFill>
                  <a:srgbClr val="002060"/>
                </a:solidFill>
                <a:latin typeface="+mn-lt"/>
              </a:rPr>
              <a:t>(ТМК ОУ «ДСШ№1»)</a:t>
            </a:r>
          </a:p>
          <a:p>
            <a:r>
              <a:rPr lang="ru-RU" sz="1600" b="1" dirty="0" smtClean="0">
                <a:solidFill>
                  <a:srgbClr val="00B050"/>
                </a:solidFill>
                <a:latin typeface="+mn-lt"/>
              </a:rPr>
              <a:t>Смирнова Д. </a:t>
            </a:r>
            <a:r>
              <a:rPr lang="ru-RU" sz="1600" b="1" dirty="0" smtClean="0">
                <a:solidFill>
                  <a:srgbClr val="002060"/>
                </a:solidFill>
                <a:latin typeface="+mn-lt"/>
              </a:rPr>
              <a:t>(ТМК ОУ «ДСШ№3»)</a:t>
            </a:r>
          </a:p>
          <a:p>
            <a:r>
              <a:rPr lang="ru-RU" sz="1600" b="1" dirty="0" smtClean="0">
                <a:solidFill>
                  <a:srgbClr val="C00000"/>
                </a:solidFill>
                <a:latin typeface="+mn-lt"/>
              </a:rPr>
              <a:t> Диплом </a:t>
            </a:r>
            <a:r>
              <a:rPr lang="en-US" sz="1600" b="1" dirty="0" smtClean="0">
                <a:solidFill>
                  <a:srgbClr val="C00000"/>
                </a:solidFill>
                <a:latin typeface="+mn-lt"/>
              </a:rPr>
              <a:t>III </a:t>
            </a:r>
            <a:r>
              <a:rPr lang="ru-RU" sz="1600" b="1" dirty="0" smtClean="0">
                <a:solidFill>
                  <a:srgbClr val="C00000"/>
                </a:solidFill>
                <a:latin typeface="+mn-lt"/>
              </a:rPr>
              <a:t>степени</a:t>
            </a:r>
            <a:r>
              <a:rPr lang="en-US" sz="1600" b="1" dirty="0" smtClean="0">
                <a:solidFill>
                  <a:srgbClr val="C00000"/>
                </a:solidFill>
                <a:latin typeface="+mn-lt"/>
              </a:rPr>
              <a:t> </a:t>
            </a:r>
            <a:endParaRPr lang="ru-RU" sz="1600" b="1" dirty="0" smtClean="0">
              <a:solidFill>
                <a:srgbClr val="C00000"/>
              </a:solidFill>
              <a:latin typeface="+mn-lt"/>
            </a:endParaRPr>
          </a:p>
          <a:p>
            <a:r>
              <a:rPr lang="en-US" sz="1600" b="1" dirty="0" smtClean="0">
                <a:solidFill>
                  <a:srgbClr val="C00000"/>
                </a:solidFill>
                <a:latin typeface="+mn-lt"/>
              </a:rPr>
              <a:t> </a:t>
            </a:r>
            <a:r>
              <a:rPr lang="ru-RU" sz="1600" b="1" dirty="0" smtClean="0">
                <a:solidFill>
                  <a:srgbClr val="00B050"/>
                </a:solidFill>
                <a:latin typeface="+mn-lt"/>
              </a:rPr>
              <a:t>Муравьева Э. </a:t>
            </a:r>
            <a:r>
              <a:rPr lang="ru-RU" sz="1600" b="1" dirty="0" smtClean="0">
                <a:solidFill>
                  <a:srgbClr val="002060"/>
                </a:solidFill>
                <a:latin typeface="+mn-lt"/>
              </a:rPr>
              <a:t>(ТМК ОУ «ДСШ№5»)</a:t>
            </a:r>
            <a:endParaRPr lang="ru-RU" sz="1600" b="1" dirty="0">
              <a:solidFill>
                <a:srgbClr val="002060"/>
              </a:solidFill>
              <a:latin typeface="+mn-lt"/>
            </a:endParaRPr>
          </a:p>
        </p:txBody>
      </p:sp>
      <p:sp>
        <p:nvSpPr>
          <p:cNvPr id="7" name="Скругленный прямоугольник 6"/>
          <p:cNvSpPr/>
          <p:nvPr/>
        </p:nvSpPr>
        <p:spPr>
          <a:xfrm>
            <a:off x="4286248" y="3343960"/>
            <a:ext cx="4714908" cy="2281476"/>
          </a:xfrm>
          <a:prstGeom prst="roundRect">
            <a:avLst/>
          </a:prstGeom>
          <a:ln w="19050">
            <a:prstDash val="sysDash"/>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p:txBody>
      </p:sp>
      <p:sp>
        <p:nvSpPr>
          <p:cNvPr id="8" name="Скругленный прямоугольник 7"/>
          <p:cNvSpPr/>
          <p:nvPr/>
        </p:nvSpPr>
        <p:spPr>
          <a:xfrm>
            <a:off x="4368572" y="3137816"/>
            <a:ext cx="4500626" cy="2826306"/>
          </a:xfrm>
          <a:prstGeom prst="roundRect">
            <a:avLst/>
          </a:prstGeom>
          <a:solidFill>
            <a:schemeClr val="accent2">
              <a:lumMod val="40000"/>
              <a:lumOff val="60000"/>
            </a:schemeClr>
          </a:solidFill>
          <a:scene3d>
            <a:camera prst="perspectiveRelaxed"/>
            <a:lightRig rig="threePt" dir="t"/>
          </a:scene3d>
        </p:spPr>
        <p:txBody>
          <a:bodyPr wrap="square">
            <a:spAutoFit/>
          </a:bodyPr>
          <a:lstStyle/>
          <a:p>
            <a:pPr lvl="0"/>
            <a:endParaRPr lang="ru-RU" sz="1600" b="1" dirty="0" smtClean="0">
              <a:solidFill>
                <a:srgbClr val="00B050"/>
              </a:solidFill>
              <a:latin typeface="Calibri"/>
            </a:endParaRPr>
          </a:p>
          <a:p>
            <a:pPr lvl="0"/>
            <a:r>
              <a:rPr lang="ru-RU" sz="1600" b="1" dirty="0" smtClean="0">
                <a:solidFill>
                  <a:srgbClr val="00B050"/>
                </a:solidFill>
                <a:latin typeface="Calibri"/>
              </a:rPr>
              <a:t>Гришаков И. </a:t>
            </a:r>
            <a:r>
              <a:rPr lang="ru-RU" sz="1600" b="1" dirty="0" smtClean="0">
                <a:solidFill>
                  <a:srgbClr val="002060"/>
                </a:solidFill>
                <a:latin typeface="Calibri"/>
              </a:rPr>
              <a:t>(ТМК ОУ «ДСШ№5» )-</a:t>
            </a:r>
            <a:r>
              <a:rPr lang="ru-RU" sz="1600" dirty="0" smtClean="0">
                <a:solidFill>
                  <a:srgbClr val="002060"/>
                </a:solidFill>
                <a:latin typeface="Calibri"/>
              </a:rPr>
              <a:t> </a:t>
            </a:r>
            <a:r>
              <a:rPr lang="ru-RU" sz="1600" b="1" dirty="0" smtClean="0">
                <a:solidFill>
                  <a:srgbClr val="C00000"/>
                </a:solidFill>
                <a:latin typeface="Calibri"/>
              </a:rPr>
              <a:t>победитель </a:t>
            </a:r>
            <a:r>
              <a:rPr lang="ru-RU" sz="1600" dirty="0" smtClean="0">
                <a:solidFill>
                  <a:srgbClr val="002060"/>
                </a:solidFill>
                <a:latin typeface="Calibri"/>
              </a:rPr>
              <a:t>муниципального этапа Конкурса на лучшее знание </a:t>
            </a:r>
            <a:r>
              <a:rPr lang="ru-RU" sz="1600" i="1" dirty="0" smtClean="0">
                <a:solidFill>
                  <a:srgbClr val="C00000"/>
                </a:solidFill>
                <a:latin typeface="Calibri"/>
              </a:rPr>
              <a:t>государственной символики,  </a:t>
            </a:r>
            <a:r>
              <a:rPr lang="ru-RU" sz="1600" b="1" dirty="0" smtClean="0">
                <a:solidFill>
                  <a:srgbClr val="C00000"/>
                </a:solidFill>
                <a:latin typeface="Calibri"/>
              </a:rPr>
              <a:t>призер (</a:t>
            </a:r>
            <a:r>
              <a:rPr lang="en-US" sz="1600" b="1" dirty="0" smtClean="0">
                <a:solidFill>
                  <a:srgbClr val="C00000"/>
                </a:solidFill>
                <a:latin typeface="Calibri"/>
              </a:rPr>
              <a:t>III</a:t>
            </a:r>
            <a:r>
              <a:rPr lang="ru-RU" sz="1600" b="1" dirty="0" smtClean="0">
                <a:solidFill>
                  <a:srgbClr val="C00000"/>
                </a:solidFill>
                <a:latin typeface="Calibri"/>
              </a:rPr>
              <a:t> место) регионального </a:t>
            </a:r>
            <a:r>
              <a:rPr lang="ru-RU" sz="1600" dirty="0" smtClean="0">
                <a:solidFill>
                  <a:srgbClr val="002060"/>
                </a:solidFill>
                <a:latin typeface="Calibri"/>
              </a:rPr>
              <a:t>этапа в двух номинациях "Разработка герба района, города, семьи, школы" и "Дистанционная викторина по истории Красноярского края»</a:t>
            </a:r>
          </a:p>
          <a:p>
            <a:pPr lvl="0"/>
            <a:endParaRPr lang="ru-RU" sz="1600" dirty="0">
              <a:solidFill>
                <a:srgbClr val="0070C0"/>
              </a:solidFill>
              <a:latin typeface="Calibri"/>
            </a:endParaRPr>
          </a:p>
        </p:txBody>
      </p:sp>
      <p:sp>
        <p:nvSpPr>
          <p:cNvPr id="10" name="Скругленный прямоугольник 9"/>
          <p:cNvSpPr/>
          <p:nvPr/>
        </p:nvSpPr>
        <p:spPr>
          <a:xfrm>
            <a:off x="5000628" y="1449150"/>
            <a:ext cx="3571868" cy="1464231"/>
          </a:xfrm>
          <a:prstGeom prst="roundRect">
            <a:avLst/>
          </a:prstGeom>
          <a:ln w="19050">
            <a:prstDash val="sysDash"/>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a:p>
            <a:endParaRPr lang="ru-RU" sz="1600" b="1" dirty="0" smtClean="0">
              <a:solidFill>
                <a:srgbClr val="0070C0"/>
              </a:solidFill>
              <a:latin typeface="+mn-lt"/>
            </a:endParaRPr>
          </a:p>
        </p:txBody>
      </p:sp>
      <p:sp>
        <p:nvSpPr>
          <p:cNvPr id="11" name="Скругленный прямоугольник 10"/>
          <p:cNvSpPr/>
          <p:nvPr/>
        </p:nvSpPr>
        <p:spPr>
          <a:xfrm>
            <a:off x="5033286" y="1582498"/>
            <a:ext cx="3500430" cy="1464231"/>
          </a:xfrm>
          <a:prstGeom prst="roundRect">
            <a:avLst/>
          </a:prstGeom>
          <a:solidFill>
            <a:schemeClr val="accent2">
              <a:lumMod val="40000"/>
              <a:lumOff val="60000"/>
            </a:schemeClr>
          </a:solidFill>
          <a:scene3d>
            <a:camera prst="perspectiveRelaxed"/>
            <a:lightRig rig="threePt" dir="t"/>
          </a:scene3d>
        </p:spPr>
        <p:txBody>
          <a:bodyPr wrap="square">
            <a:spAutoFit/>
          </a:bodyPr>
          <a:lstStyle/>
          <a:p>
            <a:r>
              <a:rPr lang="ru-RU" sz="1600" b="1" i="1" dirty="0" smtClean="0">
                <a:solidFill>
                  <a:srgbClr val="C00000"/>
                </a:solidFill>
              </a:rPr>
              <a:t>Краевая именная стипендия имени В.Н. УВАЧАНА</a:t>
            </a:r>
          </a:p>
          <a:p>
            <a:r>
              <a:rPr lang="ru-RU" sz="1600" b="1" dirty="0" err="1" smtClean="0">
                <a:solidFill>
                  <a:srgbClr val="00B050"/>
                </a:solidFill>
              </a:rPr>
              <a:t>Турутин</a:t>
            </a:r>
            <a:r>
              <a:rPr lang="ru-RU" sz="1600" b="1" dirty="0" smtClean="0">
                <a:solidFill>
                  <a:srgbClr val="00B050"/>
                </a:solidFill>
              </a:rPr>
              <a:t> А., </a:t>
            </a:r>
          </a:p>
          <a:p>
            <a:r>
              <a:rPr lang="ru-RU" sz="1600" b="1" dirty="0" smtClean="0">
                <a:solidFill>
                  <a:srgbClr val="00B050"/>
                </a:solidFill>
              </a:rPr>
              <a:t>Тоги Р.  </a:t>
            </a:r>
          </a:p>
          <a:p>
            <a:r>
              <a:rPr lang="ru-RU" sz="1600" b="1" dirty="0" smtClean="0">
                <a:solidFill>
                  <a:srgbClr val="002060"/>
                </a:solidFill>
              </a:rPr>
              <a:t>(ТМК ОУ «</a:t>
            </a:r>
            <a:r>
              <a:rPr lang="ru-RU" sz="1600" b="1" dirty="0" err="1" smtClean="0">
                <a:solidFill>
                  <a:srgbClr val="002060"/>
                </a:solidFill>
              </a:rPr>
              <a:t>Караульская</a:t>
            </a:r>
            <a:r>
              <a:rPr lang="ru-RU" sz="1600" b="1" dirty="0" smtClean="0">
                <a:solidFill>
                  <a:srgbClr val="002060"/>
                </a:solidFill>
              </a:rPr>
              <a:t> СШИ»)</a:t>
            </a:r>
            <a:endParaRPr lang="ru-RU" sz="1600" dirty="0">
              <a:solidFill>
                <a:srgbClr val="002060"/>
              </a:solidFill>
            </a:endParaRPr>
          </a:p>
        </p:txBody>
      </p:sp>
      <p:pic>
        <p:nvPicPr>
          <p:cNvPr id="5125" name="Picture 5" descr="F:\Мои рисунки\PNG-рисунок\люди\девочки\a030527f78ec.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06882" y="3212976"/>
            <a:ext cx="2932463" cy="29115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788024" y="1314595"/>
            <a:ext cx="4353172" cy="3818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386" name="Rectangle 1"/>
          <p:cNvSpPr>
            <a:spLocks noChangeArrowheads="1"/>
          </p:cNvSpPr>
          <p:nvPr/>
        </p:nvSpPr>
        <p:spPr bwMode="auto">
          <a:xfrm>
            <a:off x="179512" y="23653"/>
            <a:ext cx="84296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ru-RU" sz="2200" b="1" dirty="0" smtClean="0">
                <a:solidFill>
                  <a:schemeClr val="tx2"/>
                </a:solidFill>
                <a:cs typeface="Times New Roman" pitchFamily="18" charset="0"/>
              </a:rPr>
              <a:t>НАЦИОНАЛЬНАЯ ОБРАЗОВАТЕЛЬНАЯ ПРОГРАММА «ИНТЕЛЛЕКТУАЛЬНО-ТВОРЧЕСКИЙ ПОТЕНЦИАЛ»</a:t>
            </a:r>
            <a:endParaRPr lang="ru-RU" sz="2200" b="1" dirty="0">
              <a:solidFill>
                <a:schemeClr val="tx2"/>
              </a:solidFill>
              <a:cs typeface="Times New Roman" pitchFamily="18" charset="0"/>
            </a:endParaRPr>
          </a:p>
        </p:txBody>
      </p:sp>
      <p:sp>
        <p:nvSpPr>
          <p:cNvPr id="2" name="Прямоугольник 1"/>
          <p:cNvSpPr/>
          <p:nvPr/>
        </p:nvSpPr>
        <p:spPr>
          <a:xfrm>
            <a:off x="5111971" y="5219932"/>
            <a:ext cx="4031873" cy="523220"/>
          </a:xfrm>
          <a:prstGeom prst="rect">
            <a:avLst/>
          </a:prstGeom>
        </p:spPr>
        <p:txBody>
          <a:bodyPr wrap="none">
            <a:spAutoFit/>
          </a:bodyPr>
          <a:lstStyle/>
          <a:p>
            <a:r>
              <a:rPr lang="ru-RU" sz="2800" b="1" dirty="0" smtClean="0">
                <a:solidFill>
                  <a:srgbClr val="002060"/>
                </a:solidFill>
                <a:cs typeface="Times New Roman" pitchFamily="18" charset="0"/>
              </a:rPr>
              <a:t>5949</a:t>
            </a:r>
            <a:r>
              <a:rPr lang="ru-RU" sz="1600" b="1" dirty="0" smtClean="0">
                <a:solidFill>
                  <a:srgbClr val="002060"/>
                </a:solidFill>
                <a:cs typeface="Times New Roman" pitchFamily="18" charset="0"/>
              </a:rPr>
              <a:t> </a:t>
            </a:r>
            <a:r>
              <a:rPr lang="ru-RU" sz="2000" b="1" dirty="0" smtClean="0">
                <a:solidFill>
                  <a:srgbClr val="002060"/>
                </a:solidFill>
                <a:cs typeface="Times New Roman" pitchFamily="18" charset="0"/>
              </a:rPr>
              <a:t>УЧЕБНЫХ ЗАВЕДЕНИЙ</a:t>
            </a:r>
            <a:endParaRPr lang="ru-RU" sz="2000" dirty="0">
              <a:solidFill>
                <a:srgbClr val="002060"/>
              </a:solidFill>
            </a:endParaRPr>
          </a:p>
        </p:txBody>
      </p:sp>
      <p:sp>
        <p:nvSpPr>
          <p:cNvPr id="5" name="Rectangle 1"/>
          <p:cNvSpPr>
            <a:spLocks noChangeArrowheads="1"/>
          </p:cNvSpPr>
          <p:nvPr/>
        </p:nvSpPr>
        <p:spPr bwMode="auto">
          <a:xfrm>
            <a:off x="130972" y="1484784"/>
            <a:ext cx="8429625"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342900" indent="-342900" algn="just" eaLnBrk="0" hangingPunct="0">
              <a:buClr>
                <a:srgbClr val="FF0000"/>
              </a:buClr>
              <a:buFont typeface="Wingdings" pitchFamily="2" charset="2"/>
              <a:buChar char="ü"/>
            </a:pPr>
            <a:r>
              <a:rPr lang="ru-RU" sz="2000" b="1" dirty="0" smtClean="0">
                <a:solidFill>
                  <a:srgbClr val="002060"/>
                </a:solidFill>
                <a:cs typeface="Times New Roman" pitchFamily="18" charset="0"/>
              </a:rPr>
              <a:t>ТМК </a:t>
            </a:r>
            <a:r>
              <a:rPr lang="ru-RU" sz="2000" b="1" dirty="0">
                <a:solidFill>
                  <a:srgbClr val="002060"/>
                </a:solidFill>
                <a:cs typeface="Times New Roman" pitchFamily="18" charset="0"/>
              </a:rPr>
              <a:t>ОУ «Дудинская СШ№3»</a:t>
            </a:r>
            <a:r>
              <a:rPr lang="ru-RU" sz="2000" b="1" dirty="0">
                <a:solidFill>
                  <a:srgbClr val="0060A8"/>
                </a:solidFill>
                <a:cs typeface="Times New Roman" pitchFamily="18" charset="0"/>
              </a:rPr>
              <a:t> </a:t>
            </a:r>
            <a:r>
              <a:rPr lang="ru-RU" sz="2000" b="1" dirty="0">
                <a:solidFill>
                  <a:srgbClr val="FF0000"/>
                </a:solidFill>
                <a:cs typeface="Times New Roman" pitchFamily="18" charset="0"/>
              </a:rPr>
              <a:t>– 1305</a:t>
            </a:r>
          </a:p>
          <a:p>
            <a:pPr marL="342900" indent="-342900" algn="just" eaLnBrk="0" hangingPunct="0">
              <a:buClr>
                <a:srgbClr val="FF0000"/>
              </a:buClr>
              <a:buFont typeface="Wingdings" pitchFamily="2" charset="2"/>
              <a:buChar char="ü"/>
            </a:pPr>
            <a:endParaRPr lang="ru-RU" sz="2000" b="1" dirty="0">
              <a:solidFill>
                <a:srgbClr val="FF0000"/>
              </a:solidFill>
              <a:cs typeface="Times New Roman" pitchFamily="18" charset="0"/>
            </a:endParaRPr>
          </a:p>
          <a:p>
            <a:pPr marL="342900" indent="-342900" algn="just" eaLnBrk="0" hangingPunct="0">
              <a:buClr>
                <a:srgbClr val="FF0000"/>
              </a:buClr>
              <a:buFont typeface="Wingdings" pitchFamily="2" charset="2"/>
              <a:buChar char="ü"/>
            </a:pPr>
            <a:r>
              <a:rPr lang="ru-RU" sz="2000" b="1" dirty="0">
                <a:solidFill>
                  <a:srgbClr val="002060"/>
                </a:solidFill>
                <a:cs typeface="Times New Roman" pitchFamily="18" charset="0"/>
              </a:rPr>
              <a:t>ТМК ОУ «Дудинская гимназия»</a:t>
            </a:r>
            <a:r>
              <a:rPr lang="ru-RU" sz="2000" b="1" dirty="0">
                <a:solidFill>
                  <a:srgbClr val="0060A8"/>
                </a:solidFill>
                <a:cs typeface="Times New Roman" pitchFamily="18" charset="0"/>
              </a:rPr>
              <a:t> </a:t>
            </a:r>
            <a:r>
              <a:rPr lang="ru-RU" sz="2000" b="1" dirty="0">
                <a:solidFill>
                  <a:srgbClr val="FF0000"/>
                </a:solidFill>
                <a:cs typeface="Times New Roman" pitchFamily="18" charset="0"/>
              </a:rPr>
              <a:t>– 855</a:t>
            </a:r>
          </a:p>
          <a:p>
            <a:pPr marL="342900" indent="-342900" algn="just" eaLnBrk="0" hangingPunct="0">
              <a:buClr>
                <a:srgbClr val="FF0000"/>
              </a:buClr>
              <a:buFont typeface="Wingdings" pitchFamily="2" charset="2"/>
              <a:buChar char="ü"/>
            </a:pPr>
            <a:endParaRPr lang="ru-RU" sz="2000" b="1" dirty="0">
              <a:solidFill>
                <a:srgbClr val="FF0000"/>
              </a:solidFill>
              <a:cs typeface="Times New Roman" pitchFamily="18" charset="0"/>
            </a:endParaRPr>
          </a:p>
          <a:p>
            <a:pPr marL="342900" indent="-342900" algn="just" eaLnBrk="0" hangingPunct="0">
              <a:buClr>
                <a:srgbClr val="FF0000"/>
              </a:buClr>
              <a:buFont typeface="Wingdings" pitchFamily="2" charset="2"/>
              <a:buChar char="ü"/>
            </a:pPr>
            <a:r>
              <a:rPr lang="ru-RU" sz="2000" b="1" dirty="0">
                <a:solidFill>
                  <a:srgbClr val="002060"/>
                </a:solidFill>
                <a:cs typeface="Times New Roman" pitchFamily="18" charset="0"/>
              </a:rPr>
              <a:t>ТМК ОУ </a:t>
            </a:r>
            <a:r>
              <a:rPr lang="ru-RU" sz="2000" b="1" dirty="0" smtClean="0">
                <a:solidFill>
                  <a:srgbClr val="002060"/>
                </a:solidFill>
                <a:cs typeface="Times New Roman" pitchFamily="18" charset="0"/>
              </a:rPr>
              <a:t>«</a:t>
            </a:r>
            <a:r>
              <a:rPr lang="ru-RU" sz="2000" b="1" dirty="0" err="1" smtClean="0">
                <a:solidFill>
                  <a:srgbClr val="002060"/>
                </a:solidFill>
                <a:cs typeface="Times New Roman" pitchFamily="18" charset="0"/>
              </a:rPr>
              <a:t>Диксонская</a:t>
            </a:r>
            <a:r>
              <a:rPr lang="ru-RU" sz="2000" b="1" dirty="0" smtClean="0">
                <a:solidFill>
                  <a:srgbClr val="002060"/>
                </a:solidFill>
                <a:cs typeface="Times New Roman" pitchFamily="18" charset="0"/>
              </a:rPr>
              <a:t> </a:t>
            </a:r>
            <a:r>
              <a:rPr lang="ru-RU" sz="2000" b="1" dirty="0">
                <a:solidFill>
                  <a:srgbClr val="002060"/>
                </a:solidFill>
                <a:cs typeface="Times New Roman" pitchFamily="18" charset="0"/>
              </a:rPr>
              <a:t>СШ»</a:t>
            </a:r>
            <a:r>
              <a:rPr lang="ru-RU" sz="2000" b="1" dirty="0">
                <a:solidFill>
                  <a:srgbClr val="0060A8"/>
                </a:solidFill>
                <a:cs typeface="Times New Roman" pitchFamily="18" charset="0"/>
              </a:rPr>
              <a:t> </a:t>
            </a:r>
            <a:r>
              <a:rPr lang="ru-RU" sz="2000" b="1" dirty="0">
                <a:solidFill>
                  <a:srgbClr val="FF0000"/>
                </a:solidFill>
                <a:cs typeface="Times New Roman" pitchFamily="18" charset="0"/>
              </a:rPr>
              <a:t>– 458</a:t>
            </a:r>
          </a:p>
          <a:p>
            <a:pPr marL="342900" indent="-342900" algn="just" eaLnBrk="0" hangingPunct="0">
              <a:buClr>
                <a:srgbClr val="FF0000"/>
              </a:buClr>
              <a:buFont typeface="Wingdings" pitchFamily="2" charset="2"/>
              <a:buChar char="ü"/>
            </a:pPr>
            <a:endParaRPr lang="ru-RU" sz="2000" b="1" dirty="0">
              <a:solidFill>
                <a:srgbClr val="FF0000"/>
              </a:solidFill>
              <a:cs typeface="Times New Roman" pitchFamily="18" charset="0"/>
            </a:endParaRPr>
          </a:p>
          <a:p>
            <a:pPr marL="342900" indent="-342900" algn="just" eaLnBrk="0" hangingPunct="0">
              <a:buClr>
                <a:srgbClr val="FF0000"/>
              </a:buClr>
              <a:buFont typeface="Wingdings" pitchFamily="2" charset="2"/>
              <a:buChar char="ü"/>
            </a:pPr>
            <a:r>
              <a:rPr lang="ru-RU" sz="2000" b="1" dirty="0">
                <a:solidFill>
                  <a:srgbClr val="002060"/>
                </a:solidFill>
                <a:cs typeface="Times New Roman" pitchFamily="18" charset="0"/>
              </a:rPr>
              <a:t>ТМК ОУ «Дудинская СШ №7»</a:t>
            </a:r>
            <a:r>
              <a:rPr lang="ru-RU" sz="2000" b="1" dirty="0">
                <a:solidFill>
                  <a:srgbClr val="0060A8"/>
                </a:solidFill>
                <a:cs typeface="Times New Roman" pitchFamily="18" charset="0"/>
              </a:rPr>
              <a:t> </a:t>
            </a:r>
            <a:r>
              <a:rPr lang="ru-RU" sz="2000" b="1" dirty="0">
                <a:solidFill>
                  <a:srgbClr val="FF0000"/>
                </a:solidFill>
                <a:cs typeface="Times New Roman" pitchFamily="18" charset="0"/>
              </a:rPr>
              <a:t>- 180</a:t>
            </a:r>
          </a:p>
          <a:p>
            <a:pPr marL="342900" indent="-342900" algn="just" eaLnBrk="0" hangingPunct="0">
              <a:buClr>
                <a:srgbClr val="FF0000"/>
              </a:buClr>
              <a:buFont typeface="Wingdings" pitchFamily="2" charset="2"/>
              <a:buChar char="ü"/>
            </a:pPr>
            <a:endParaRPr lang="ru-RU" sz="2000" b="1" dirty="0">
              <a:solidFill>
                <a:srgbClr val="FF0000"/>
              </a:solidFill>
              <a:cs typeface="Times New Roman" pitchFamily="18" charset="0"/>
            </a:endParaRPr>
          </a:p>
          <a:p>
            <a:pPr marL="342900" indent="-342900" algn="just" eaLnBrk="0" hangingPunct="0">
              <a:buClr>
                <a:srgbClr val="FF0000"/>
              </a:buClr>
              <a:buFont typeface="Wingdings" pitchFamily="2" charset="2"/>
              <a:buChar char="ü"/>
            </a:pPr>
            <a:r>
              <a:rPr lang="ru-RU" sz="2000" b="1" dirty="0">
                <a:solidFill>
                  <a:srgbClr val="002060"/>
                </a:solidFill>
                <a:cs typeface="Times New Roman" pitchFamily="18" charset="0"/>
              </a:rPr>
              <a:t>ТМК ОУ ДО ДЮЦТТ «Юниор»</a:t>
            </a:r>
            <a:r>
              <a:rPr lang="ru-RU" sz="2000" b="1" dirty="0">
                <a:solidFill>
                  <a:srgbClr val="0060A8"/>
                </a:solidFill>
                <a:cs typeface="Times New Roman" pitchFamily="18" charset="0"/>
              </a:rPr>
              <a:t> </a:t>
            </a:r>
            <a:r>
              <a:rPr lang="ru-RU" sz="2000" b="1" dirty="0">
                <a:solidFill>
                  <a:srgbClr val="FF0000"/>
                </a:solidFill>
                <a:cs typeface="Times New Roman" pitchFamily="18" charset="0"/>
              </a:rPr>
              <a:t>- 180</a:t>
            </a:r>
          </a:p>
          <a:p>
            <a:pPr marL="342900" indent="-342900" algn="just" eaLnBrk="0" hangingPunct="0">
              <a:buClr>
                <a:srgbClr val="FF0000"/>
              </a:buClr>
              <a:buFont typeface="Wingdings" pitchFamily="2" charset="2"/>
              <a:buChar char="ü"/>
            </a:pPr>
            <a:endParaRPr lang="ru-RU" sz="2000" b="1" dirty="0">
              <a:solidFill>
                <a:srgbClr val="FF0000"/>
              </a:solidFill>
              <a:cs typeface="Times New Roman" pitchFamily="18" charset="0"/>
            </a:endParaRPr>
          </a:p>
          <a:p>
            <a:pPr marL="342900" indent="-342900" algn="just" eaLnBrk="0" hangingPunct="0">
              <a:buClr>
                <a:srgbClr val="FF0000"/>
              </a:buClr>
              <a:buFont typeface="Wingdings" pitchFamily="2" charset="2"/>
              <a:buChar char="ü"/>
            </a:pPr>
            <a:r>
              <a:rPr lang="ru-RU" sz="2000" b="1" dirty="0">
                <a:solidFill>
                  <a:srgbClr val="002060"/>
                </a:solidFill>
                <a:cs typeface="Times New Roman" pitchFamily="18" charset="0"/>
              </a:rPr>
              <a:t>ТМК ОУ «</a:t>
            </a:r>
            <a:r>
              <a:rPr lang="ru-RU" sz="2000" b="1" dirty="0" err="1">
                <a:solidFill>
                  <a:srgbClr val="002060"/>
                </a:solidFill>
                <a:cs typeface="Times New Roman" pitchFamily="18" charset="0"/>
              </a:rPr>
              <a:t>Хантайская</a:t>
            </a:r>
            <a:r>
              <a:rPr lang="ru-RU" sz="2000" b="1" dirty="0">
                <a:solidFill>
                  <a:srgbClr val="002060"/>
                </a:solidFill>
                <a:cs typeface="Times New Roman" pitchFamily="18" charset="0"/>
              </a:rPr>
              <a:t> ОШ№10» </a:t>
            </a:r>
            <a:r>
              <a:rPr lang="ru-RU" sz="2000" b="1" dirty="0">
                <a:solidFill>
                  <a:srgbClr val="FF0000"/>
                </a:solidFill>
                <a:cs typeface="Times New Roman" pitchFamily="18" charset="0"/>
              </a:rPr>
              <a:t>- 75</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282" y="1071546"/>
            <a:ext cx="5429943"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indent="449263" algn="just" eaLnBrk="0" hangingPunct="0"/>
            <a:r>
              <a:rPr lang="ru-RU" sz="2000" dirty="0" smtClean="0">
                <a:solidFill>
                  <a:srgbClr val="00B050"/>
                </a:solidFill>
                <a:latin typeface="+mn-lt"/>
                <a:cs typeface="Times New Roman" pitchFamily="18" charset="0"/>
              </a:rPr>
              <a:t> </a:t>
            </a:r>
            <a:endParaRPr lang="ru-RU" sz="2000" dirty="0">
              <a:solidFill>
                <a:srgbClr val="00B050"/>
              </a:solidFill>
              <a:latin typeface="+mn-lt"/>
              <a:cs typeface="Times New Roman" pitchFamily="18" charset="0"/>
            </a:endParaRPr>
          </a:p>
          <a:p>
            <a:pPr indent="449263" algn="just" eaLnBrk="0" hangingPunct="0">
              <a:buFontTx/>
              <a:buChar char="•"/>
            </a:pPr>
            <a:r>
              <a:rPr lang="ru-RU" sz="2000" dirty="0">
                <a:solidFill>
                  <a:srgbClr val="C00000"/>
                </a:solidFill>
                <a:latin typeface="+mn-lt"/>
                <a:cs typeface="Calibri" pitchFamily="34" charset="0"/>
              </a:rPr>
              <a:t>2-ое </a:t>
            </a:r>
            <a:r>
              <a:rPr lang="ru-RU" sz="2000" dirty="0">
                <a:solidFill>
                  <a:srgbClr val="002060"/>
                </a:solidFill>
                <a:latin typeface="+mn-lt"/>
                <a:cs typeface="Calibri" pitchFamily="34" charset="0"/>
              </a:rPr>
              <a:t>общекомандное место в Первенстве Красноярского </a:t>
            </a:r>
            <a:r>
              <a:rPr lang="ru-RU" sz="2000" dirty="0">
                <a:solidFill>
                  <a:srgbClr val="C00000"/>
                </a:solidFill>
                <a:latin typeface="+mn-lt"/>
                <a:cs typeface="Calibri" pitchFamily="34" charset="0"/>
              </a:rPr>
              <a:t>края</a:t>
            </a:r>
            <a:r>
              <a:rPr lang="ru-RU" sz="2000" dirty="0">
                <a:solidFill>
                  <a:srgbClr val="0070C0"/>
                </a:solidFill>
                <a:latin typeface="+mn-lt"/>
                <a:cs typeface="Calibri" pitchFamily="34" charset="0"/>
              </a:rPr>
              <a:t> </a:t>
            </a:r>
            <a:r>
              <a:rPr lang="ru-RU" sz="2000" dirty="0">
                <a:solidFill>
                  <a:srgbClr val="002060"/>
                </a:solidFill>
                <a:latin typeface="+mn-lt"/>
                <a:cs typeface="Calibri" pitchFamily="34" charset="0"/>
              </a:rPr>
              <a:t>по спортивному туризму дистанции пешеходные (ноябрь 2014г.), </a:t>
            </a:r>
            <a:endParaRPr lang="ru-RU" sz="2000" dirty="0" smtClean="0">
              <a:solidFill>
                <a:srgbClr val="002060"/>
              </a:solidFill>
              <a:latin typeface="+mn-lt"/>
              <a:cs typeface="Calibri" pitchFamily="34" charset="0"/>
            </a:endParaRPr>
          </a:p>
          <a:p>
            <a:pPr indent="449263" algn="just" eaLnBrk="0" hangingPunct="0">
              <a:buFontTx/>
              <a:buChar char="•"/>
            </a:pPr>
            <a:endParaRPr lang="ru-RU" sz="2000" dirty="0">
              <a:solidFill>
                <a:srgbClr val="002060"/>
              </a:solidFill>
              <a:latin typeface="+mn-lt"/>
            </a:endParaRPr>
          </a:p>
          <a:p>
            <a:pPr indent="449263" algn="just" eaLnBrk="0" hangingPunct="0">
              <a:buFontTx/>
              <a:buChar char="•"/>
            </a:pPr>
            <a:r>
              <a:rPr lang="ru-RU" sz="2000" dirty="0">
                <a:solidFill>
                  <a:srgbClr val="C00000"/>
                </a:solidFill>
                <a:latin typeface="+mn-lt"/>
                <a:cs typeface="Calibri" pitchFamily="34" charset="0"/>
              </a:rPr>
              <a:t>3-е</a:t>
            </a:r>
            <a:r>
              <a:rPr lang="ru-RU" sz="2000" dirty="0">
                <a:solidFill>
                  <a:srgbClr val="0070C0"/>
                </a:solidFill>
                <a:latin typeface="+mn-lt"/>
                <a:cs typeface="Calibri" pitchFamily="34" charset="0"/>
              </a:rPr>
              <a:t> </a:t>
            </a:r>
            <a:r>
              <a:rPr lang="ru-RU" sz="2000" dirty="0">
                <a:solidFill>
                  <a:srgbClr val="002060"/>
                </a:solidFill>
                <a:latin typeface="+mn-lt"/>
                <a:cs typeface="Calibri" pitchFamily="34" charset="0"/>
              </a:rPr>
              <a:t>общекомандное место в </a:t>
            </a:r>
            <a:r>
              <a:rPr lang="ru-RU" sz="2000" dirty="0">
                <a:solidFill>
                  <a:srgbClr val="C00000"/>
                </a:solidFill>
                <a:latin typeface="+mn-lt"/>
                <a:cs typeface="Calibri" pitchFamily="34" charset="0"/>
              </a:rPr>
              <a:t>краевых</a:t>
            </a:r>
            <a:r>
              <a:rPr lang="ru-RU" sz="2000" dirty="0">
                <a:solidFill>
                  <a:srgbClr val="0070C0"/>
                </a:solidFill>
                <a:latin typeface="+mn-lt"/>
                <a:cs typeface="Calibri" pitchFamily="34" charset="0"/>
              </a:rPr>
              <a:t> </a:t>
            </a:r>
            <a:r>
              <a:rPr lang="ru-RU" sz="2000" dirty="0">
                <a:solidFill>
                  <a:srgbClr val="002060"/>
                </a:solidFill>
                <a:latin typeface="+mn-lt"/>
                <a:cs typeface="Calibri" pitchFamily="34" charset="0"/>
              </a:rPr>
              <a:t>соревнованиях по спортивному  туризму на пешеходных дистанциях среди учащихся (март 2015г</a:t>
            </a:r>
            <a:r>
              <a:rPr lang="ru-RU" sz="2000" dirty="0" smtClean="0">
                <a:solidFill>
                  <a:srgbClr val="002060"/>
                </a:solidFill>
                <a:latin typeface="+mn-lt"/>
                <a:cs typeface="Calibri" pitchFamily="34" charset="0"/>
              </a:rPr>
              <a:t>.);</a:t>
            </a:r>
          </a:p>
          <a:p>
            <a:pPr indent="449263" algn="just" eaLnBrk="0" hangingPunct="0">
              <a:buFontTx/>
              <a:buChar char="•"/>
            </a:pPr>
            <a:endParaRPr lang="ru-RU" sz="2000" dirty="0">
              <a:solidFill>
                <a:srgbClr val="002060"/>
              </a:solidFill>
              <a:latin typeface="+mn-lt"/>
            </a:endParaRPr>
          </a:p>
          <a:p>
            <a:pPr indent="449263" algn="just" eaLnBrk="0" hangingPunct="0">
              <a:buFontTx/>
              <a:buChar char="•"/>
            </a:pPr>
            <a:r>
              <a:rPr lang="ru-RU" sz="2000" dirty="0">
                <a:solidFill>
                  <a:srgbClr val="002060"/>
                </a:solidFill>
                <a:latin typeface="+mn-lt"/>
                <a:cs typeface="Calibri" pitchFamily="34" charset="0"/>
              </a:rPr>
              <a:t>6 человек в составе </a:t>
            </a:r>
            <a:r>
              <a:rPr lang="ru-RU" sz="2000" dirty="0">
                <a:solidFill>
                  <a:srgbClr val="C00000"/>
                </a:solidFill>
                <a:latin typeface="+mn-lt"/>
                <a:cs typeface="Calibri" pitchFamily="34" charset="0"/>
              </a:rPr>
              <a:t>сборной </a:t>
            </a:r>
            <a:r>
              <a:rPr lang="ru-RU" sz="2000" dirty="0">
                <a:solidFill>
                  <a:srgbClr val="002060"/>
                </a:solidFill>
                <a:latin typeface="+mn-lt"/>
                <a:cs typeface="Calibri" pitchFamily="34" charset="0"/>
              </a:rPr>
              <a:t>Красноярского</a:t>
            </a:r>
            <a:r>
              <a:rPr lang="ru-RU" sz="2000" dirty="0">
                <a:solidFill>
                  <a:srgbClr val="0070C0"/>
                </a:solidFill>
                <a:latin typeface="+mn-lt"/>
                <a:cs typeface="Calibri" pitchFamily="34" charset="0"/>
              </a:rPr>
              <a:t> </a:t>
            </a:r>
            <a:r>
              <a:rPr lang="ru-RU" sz="2000" dirty="0">
                <a:solidFill>
                  <a:srgbClr val="C00000"/>
                </a:solidFill>
                <a:latin typeface="+mn-lt"/>
                <a:cs typeface="Calibri" pitchFamily="34" charset="0"/>
              </a:rPr>
              <a:t>края </a:t>
            </a:r>
            <a:r>
              <a:rPr lang="ru-RU" sz="2000" dirty="0">
                <a:solidFill>
                  <a:srgbClr val="002060"/>
                </a:solidFill>
                <a:latin typeface="+mn-lt"/>
                <a:cs typeface="Calibri" pitchFamily="34" charset="0"/>
              </a:rPr>
              <a:t>принимали участие во  Всероссийских соревнованиях по спортивному туризму среди обучающихся ( февраль 2015)</a:t>
            </a:r>
            <a:r>
              <a:rPr lang="ru-RU" sz="2000" dirty="0">
                <a:solidFill>
                  <a:srgbClr val="002060"/>
                </a:solidFill>
                <a:latin typeface="+mn-lt"/>
              </a:rPr>
              <a:t> </a:t>
            </a:r>
          </a:p>
          <a:p>
            <a:pPr indent="449263" algn="just" eaLnBrk="0" hangingPunct="0"/>
            <a:endParaRPr lang="ru-RU" dirty="0">
              <a:solidFill>
                <a:srgbClr val="00B050"/>
              </a:solidFill>
              <a:latin typeface="+mn-lt"/>
            </a:endParaRPr>
          </a:p>
        </p:txBody>
      </p:sp>
      <p:sp>
        <p:nvSpPr>
          <p:cNvPr id="2" name="Прямоугольник 1"/>
          <p:cNvSpPr/>
          <p:nvPr/>
        </p:nvSpPr>
        <p:spPr>
          <a:xfrm>
            <a:off x="5753174" y="995273"/>
            <a:ext cx="2889124" cy="369332"/>
          </a:xfrm>
          <a:prstGeom prst="rect">
            <a:avLst/>
          </a:prstGeom>
        </p:spPr>
        <p:txBody>
          <a:bodyPr wrap="none">
            <a:spAutoFit/>
          </a:bodyPr>
          <a:lstStyle/>
          <a:p>
            <a:pPr algn="r"/>
            <a:r>
              <a:rPr lang="ru-RU" b="1" dirty="0" smtClean="0">
                <a:solidFill>
                  <a:srgbClr val="002060"/>
                </a:solidFill>
                <a:cs typeface="Times New Roman" pitchFamily="18" charset="0"/>
              </a:rPr>
              <a:t>СПОРТИВНЫЙ ТУРИЗМ</a:t>
            </a:r>
            <a:endParaRPr lang="ru-RU" b="1" dirty="0">
              <a:solidFill>
                <a:srgbClr val="002060"/>
              </a:solidFill>
            </a:endParaRPr>
          </a:p>
        </p:txBody>
      </p:sp>
      <p:sp>
        <p:nvSpPr>
          <p:cNvPr id="3" name="Прямоугольник 2"/>
          <p:cNvSpPr/>
          <p:nvPr/>
        </p:nvSpPr>
        <p:spPr>
          <a:xfrm>
            <a:off x="233201" y="244572"/>
            <a:ext cx="8534722" cy="430887"/>
          </a:xfrm>
          <a:prstGeom prst="rect">
            <a:avLst/>
          </a:prstGeom>
        </p:spPr>
        <p:txBody>
          <a:bodyPr wrap="square">
            <a:spAutoFit/>
          </a:bodyPr>
          <a:lstStyle/>
          <a:p>
            <a:pPr algn="just" eaLnBrk="0" hangingPunct="0"/>
            <a:r>
              <a:rPr lang="ru-RU" sz="2200" b="1" dirty="0" smtClean="0">
                <a:solidFill>
                  <a:schemeClr val="tx2"/>
                </a:solidFill>
                <a:cs typeface="Times New Roman" pitchFamily="18" charset="0"/>
              </a:rPr>
              <a:t>ПОБЕДЫ КОМАНДЫ ВОСПИТАННИКОВ ДЮЦТТ «ЮНИОР»</a:t>
            </a:r>
            <a:endParaRPr lang="ru-RU" sz="2200" b="1" dirty="0">
              <a:solidFill>
                <a:schemeClr val="tx2"/>
              </a:solidFill>
              <a:cs typeface="Times New Roman" pitchFamily="18" charset="0"/>
            </a:endParaRPr>
          </a:p>
        </p:txBody>
      </p:sp>
      <p:pic>
        <p:nvPicPr>
          <p:cNvPr id="3074" name="Picture 2" descr="H:\Друппова_конференция_2015\Фото для конференции_Юниор\туристы.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655787" y="1447932"/>
            <a:ext cx="3166340" cy="23762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5" name="Picture 3" descr="H:\Друппова_конференция_2015\Фото для конференции_Юниор\туристы (4).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618567" y="3825892"/>
            <a:ext cx="3203560" cy="180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467544" y="1556792"/>
            <a:ext cx="517602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449263">
              <a:buFont typeface="Arial" charset="0"/>
              <a:buChar char="•"/>
            </a:pPr>
            <a:r>
              <a:rPr lang="ru-RU" dirty="0" smtClean="0">
                <a:solidFill>
                  <a:srgbClr val="002060"/>
                </a:solidFill>
                <a:latin typeface="+mn-lt"/>
              </a:rPr>
              <a:t>студия </a:t>
            </a:r>
            <a:r>
              <a:rPr lang="ru-RU" dirty="0">
                <a:solidFill>
                  <a:srgbClr val="002060"/>
                </a:solidFill>
                <a:latin typeface="+mn-lt"/>
              </a:rPr>
              <a:t>эстрадного танца </a:t>
            </a:r>
            <a:r>
              <a:rPr lang="ru-RU" b="1" dirty="0">
                <a:solidFill>
                  <a:srgbClr val="00B050"/>
                </a:solidFill>
                <a:latin typeface="+mn-lt"/>
              </a:rPr>
              <a:t>«Радость» </a:t>
            </a:r>
            <a:r>
              <a:rPr lang="ru-RU" dirty="0">
                <a:latin typeface="+mn-lt"/>
              </a:rPr>
              <a:t>- </a:t>
            </a:r>
            <a:r>
              <a:rPr lang="ru-RU" dirty="0">
                <a:solidFill>
                  <a:srgbClr val="C00000"/>
                </a:solidFill>
                <a:latin typeface="+mn-lt"/>
              </a:rPr>
              <a:t>лауреат 3 степени </a:t>
            </a:r>
            <a:r>
              <a:rPr lang="ru-RU" dirty="0">
                <a:solidFill>
                  <a:srgbClr val="002060"/>
                </a:solidFill>
                <a:latin typeface="+mn-lt"/>
              </a:rPr>
              <a:t>IХ Международного фестиваля-конкурса хореографического искусства «Пари </a:t>
            </a:r>
            <a:r>
              <a:rPr lang="ru-RU" dirty="0" err="1">
                <a:solidFill>
                  <a:srgbClr val="002060"/>
                </a:solidFill>
                <a:latin typeface="+mn-lt"/>
              </a:rPr>
              <a:t>Grand</a:t>
            </a:r>
            <a:r>
              <a:rPr lang="ru-RU" dirty="0">
                <a:solidFill>
                  <a:srgbClr val="002060"/>
                </a:solidFill>
                <a:latin typeface="+mn-lt"/>
              </a:rPr>
              <a:t>» (г.Санкт-Петербург), </a:t>
            </a:r>
            <a:r>
              <a:rPr lang="ru-RU" dirty="0">
                <a:solidFill>
                  <a:srgbClr val="0070C0"/>
                </a:solidFill>
                <a:latin typeface="+mn-lt"/>
              </a:rPr>
              <a:t> </a:t>
            </a:r>
            <a:r>
              <a:rPr lang="ru-RU" dirty="0">
                <a:solidFill>
                  <a:srgbClr val="C00000"/>
                </a:solidFill>
                <a:latin typeface="+mn-lt"/>
              </a:rPr>
              <a:t>дважды дипломант 1-ой степени </a:t>
            </a:r>
            <a:r>
              <a:rPr lang="ru-RU" dirty="0">
                <a:solidFill>
                  <a:srgbClr val="002060"/>
                </a:solidFill>
                <a:latin typeface="+mn-lt"/>
              </a:rPr>
              <a:t>Всероссийского конкурса танцевального творчества «Небо танцует» (г.Норильск</a:t>
            </a:r>
            <a:r>
              <a:rPr lang="ru-RU" dirty="0" smtClean="0">
                <a:solidFill>
                  <a:srgbClr val="002060"/>
                </a:solidFill>
                <a:latin typeface="+mn-lt"/>
              </a:rPr>
              <a:t>)</a:t>
            </a:r>
          </a:p>
          <a:p>
            <a:pPr indent="449263">
              <a:buFont typeface="Arial" charset="0"/>
              <a:buChar char="•"/>
            </a:pPr>
            <a:endParaRPr lang="ru-RU" dirty="0" smtClean="0">
              <a:solidFill>
                <a:srgbClr val="002060"/>
              </a:solidFill>
              <a:latin typeface="+mn-lt"/>
            </a:endParaRPr>
          </a:p>
          <a:p>
            <a:pPr indent="449263">
              <a:buFont typeface="Arial" charset="0"/>
              <a:buChar char="•"/>
            </a:pPr>
            <a:endParaRPr lang="ru-RU" dirty="0">
              <a:solidFill>
                <a:srgbClr val="002060"/>
              </a:solidFill>
              <a:latin typeface="+mn-lt"/>
            </a:endParaRPr>
          </a:p>
          <a:p>
            <a:pPr indent="449263">
              <a:buFont typeface="Arial" charset="0"/>
              <a:buChar char="•"/>
            </a:pPr>
            <a:r>
              <a:rPr lang="ru-RU" dirty="0">
                <a:solidFill>
                  <a:srgbClr val="002060"/>
                </a:solidFill>
                <a:latin typeface="+mn-lt"/>
              </a:rPr>
              <a:t>студия эстрадного танца </a:t>
            </a:r>
            <a:r>
              <a:rPr lang="ru-RU" b="1" dirty="0">
                <a:solidFill>
                  <a:srgbClr val="00B050"/>
                </a:solidFill>
                <a:latin typeface="+mn-lt"/>
              </a:rPr>
              <a:t>«Сюрприз» </a:t>
            </a:r>
            <a:r>
              <a:rPr lang="ru-RU" dirty="0">
                <a:solidFill>
                  <a:srgbClr val="0070C0"/>
                </a:solidFill>
                <a:latin typeface="+mn-lt"/>
              </a:rPr>
              <a:t>- </a:t>
            </a:r>
            <a:r>
              <a:rPr lang="ru-RU" dirty="0">
                <a:solidFill>
                  <a:srgbClr val="C00000"/>
                </a:solidFill>
                <a:latin typeface="+mn-lt"/>
              </a:rPr>
              <a:t>дипломант  2-ой степени </a:t>
            </a:r>
            <a:r>
              <a:rPr lang="ru-RU" dirty="0">
                <a:solidFill>
                  <a:srgbClr val="002060"/>
                </a:solidFill>
                <a:latin typeface="+mn-lt"/>
              </a:rPr>
              <a:t>Всероссийского конкурса танцевального творчества «Небо танцует» (</a:t>
            </a:r>
            <a:r>
              <a:rPr lang="ru-RU" dirty="0" err="1">
                <a:solidFill>
                  <a:srgbClr val="002060"/>
                </a:solidFill>
                <a:latin typeface="+mn-lt"/>
              </a:rPr>
              <a:t>г.Норильск</a:t>
            </a:r>
            <a:r>
              <a:rPr lang="ru-RU" dirty="0">
                <a:solidFill>
                  <a:srgbClr val="002060"/>
                </a:solidFill>
                <a:latin typeface="+mn-lt"/>
              </a:rPr>
              <a:t>).</a:t>
            </a:r>
          </a:p>
        </p:txBody>
      </p:sp>
      <p:sp>
        <p:nvSpPr>
          <p:cNvPr id="2" name="Прямоугольник 1"/>
          <p:cNvSpPr/>
          <p:nvPr/>
        </p:nvSpPr>
        <p:spPr>
          <a:xfrm>
            <a:off x="4500562" y="980727"/>
            <a:ext cx="3923928" cy="646331"/>
          </a:xfrm>
          <a:prstGeom prst="rect">
            <a:avLst/>
          </a:prstGeom>
        </p:spPr>
        <p:txBody>
          <a:bodyPr wrap="square">
            <a:spAutoFit/>
          </a:bodyPr>
          <a:lstStyle/>
          <a:p>
            <a:pPr indent="449263" algn="r"/>
            <a:r>
              <a:rPr lang="ru-RU" b="1" dirty="0" smtClean="0">
                <a:solidFill>
                  <a:srgbClr val="002060"/>
                </a:solidFill>
              </a:rPr>
              <a:t>ТАНЦЕВАЛЬНЫЕ КОЛЛЕКТИВЫ </a:t>
            </a:r>
            <a:endParaRPr lang="ru-RU" b="1" dirty="0">
              <a:solidFill>
                <a:srgbClr val="002060"/>
              </a:solidFill>
            </a:endParaRPr>
          </a:p>
        </p:txBody>
      </p:sp>
      <p:sp>
        <p:nvSpPr>
          <p:cNvPr id="4" name="Прямоугольник 3"/>
          <p:cNvSpPr/>
          <p:nvPr/>
        </p:nvSpPr>
        <p:spPr>
          <a:xfrm>
            <a:off x="233201" y="244572"/>
            <a:ext cx="8534722" cy="430887"/>
          </a:xfrm>
          <a:prstGeom prst="rect">
            <a:avLst/>
          </a:prstGeom>
        </p:spPr>
        <p:txBody>
          <a:bodyPr wrap="square">
            <a:spAutoFit/>
          </a:bodyPr>
          <a:lstStyle/>
          <a:p>
            <a:pPr algn="just" eaLnBrk="0" hangingPunct="0"/>
            <a:r>
              <a:rPr lang="ru-RU" sz="2200" b="1" dirty="0" smtClean="0">
                <a:solidFill>
                  <a:schemeClr val="tx2"/>
                </a:solidFill>
                <a:cs typeface="Times New Roman" pitchFamily="18" charset="0"/>
              </a:rPr>
              <a:t>ПОБЕДЫ КОМАНДЫ ВОСПИТАННИКОВ ДЮЦТТ «ЮНИОР»</a:t>
            </a:r>
            <a:endParaRPr lang="ru-RU" sz="2200" b="1" dirty="0">
              <a:solidFill>
                <a:schemeClr val="tx2"/>
              </a:solidFill>
              <a:cs typeface="Times New Roman" pitchFamily="18" charset="0"/>
            </a:endParaRPr>
          </a:p>
        </p:txBody>
      </p:sp>
      <p:pic>
        <p:nvPicPr>
          <p:cNvPr id="4100" name="Picture 4" descr="H:\Друппова_конференция_2015\Фото для конференции_Юниор\сюрприз.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868144" y="3356992"/>
            <a:ext cx="2803768" cy="210282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101" name="Picture 5" descr="H:\Друппова_конференция_2015\Фото для конференции_Юниор\Радость.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868144" y="1550993"/>
            <a:ext cx="2700000" cy="180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73088"/>
            <a:ext cx="8783960" cy="769441"/>
          </a:xfrm>
          <a:prstGeom prst="rect">
            <a:avLst/>
          </a:prstGeom>
        </p:spPr>
        <p:txBody>
          <a:bodyPr wrap="square">
            <a:spAutoFit/>
          </a:bodyPr>
          <a:lstStyle/>
          <a:p>
            <a:pPr eaLnBrk="0" hangingPunct="0"/>
            <a:r>
              <a:rPr lang="ru-RU" sz="2200" b="1" dirty="0">
                <a:solidFill>
                  <a:schemeClr val="tx2"/>
                </a:solidFill>
                <a:cs typeface="Times New Roman" pitchFamily="18" charset="0"/>
              </a:rPr>
              <a:t>ПОБЕДЫ ВОСПИТАННИКОВ </a:t>
            </a:r>
            <a:r>
              <a:rPr lang="ru-RU" sz="2200" b="1" dirty="0" smtClean="0">
                <a:solidFill>
                  <a:schemeClr val="tx2"/>
                </a:solidFill>
                <a:cs typeface="Times New Roman" pitchFamily="18" charset="0"/>
              </a:rPr>
              <a:t> ДЕТСКО-ЮНОШЕСКОЙ СПОРТИВНОЙ ШКОЛЫ им. А. КИЗИМА</a:t>
            </a:r>
            <a:endParaRPr lang="ru-RU" sz="2200" b="1" dirty="0">
              <a:solidFill>
                <a:schemeClr val="tx2"/>
              </a:solidFill>
              <a:cs typeface="Times New Roman" pitchFamily="18" charset="0"/>
            </a:endParaRPr>
          </a:p>
        </p:txBody>
      </p:sp>
      <p:sp>
        <p:nvSpPr>
          <p:cNvPr id="4" name="Выноска со стрелкой вниз 3"/>
          <p:cNvSpPr/>
          <p:nvPr/>
        </p:nvSpPr>
        <p:spPr>
          <a:xfrm>
            <a:off x="317970" y="1207352"/>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smtClean="0">
                <a:solidFill>
                  <a:srgbClr val="002060"/>
                </a:solidFill>
                <a:cs typeface="Times New Roman" pitchFamily="18" charset="0"/>
              </a:rPr>
              <a:t>СЕВЕРНОЕ МНОГОБОРЬЕ</a:t>
            </a:r>
            <a:endParaRPr lang="ru-RU" b="1" dirty="0">
              <a:solidFill>
                <a:srgbClr val="002060"/>
              </a:solidFill>
            </a:endParaRPr>
          </a:p>
        </p:txBody>
      </p:sp>
      <p:sp>
        <p:nvSpPr>
          <p:cNvPr id="3" name="Прямоугольник 2"/>
          <p:cNvSpPr/>
          <p:nvPr/>
        </p:nvSpPr>
        <p:spPr>
          <a:xfrm>
            <a:off x="672994" y="1772816"/>
            <a:ext cx="2400850" cy="461665"/>
          </a:xfrm>
          <a:prstGeom prst="rect">
            <a:avLst/>
          </a:prstGeom>
        </p:spPr>
        <p:txBody>
          <a:bodyPr wrap="none">
            <a:spAutoFit/>
          </a:bodyPr>
          <a:lstStyle/>
          <a:p>
            <a:r>
              <a:rPr lang="ru-RU" sz="2400" b="1" dirty="0">
                <a:solidFill>
                  <a:srgbClr val="C00000"/>
                </a:solidFill>
                <a:cs typeface="Times New Roman" pitchFamily="18" charset="0"/>
              </a:rPr>
              <a:t>27</a:t>
            </a:r>
            <a:r>
              <a:rPr lang="ru-RU" b="1" dirty="0">
                <a:solidFill>
                  <a:srgbClr val="C00000"/>
                </a:solidFill>
                <a:cs typeface="Times New Roman" pitchFamily="18" charset="0"/>
              </a:rPr>
              <a:t> призовых мест </a:t>
            </a:r>
            <a:endParaRPr lang="ru-RU" dirty="0"/>
          </a:p>
        </p:txBody>
      </p:sp>
      <p:sp>
        <p:nvSpPr>
          <p:cNvPr id="6" name="Выноска со стрелкой вниз 5"/>
          <p:cNvSpPr/>
          <p:nvPr/>
        </p:nvSpPr>
        <p:spPr>
          <a:xfrm>
            <a:off x="5652120" y="4208809"/>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smtClean="0">
                <a:solidFill>
                  <a:srgbClr val="002060"/>
                </a:solidFill>
                <a:cs typeface="Times New Roman" pitchFamily="18" charset="0"/>
              </a:rPr>
              <a:t>СПОРТИВНАЯ АКРОБАТИКА</a:t>
            </a:r>
            <a:endParaRPr lang="ru-RU" b="1" dirty="0">
              <a:solidFill>
                <a:srgbClr val="002060"/>
              </a:solidFill>
            </a:endParaRPr>
          </a:p>
        </p:txBody>
      </p:sp>
      <p:sp>
        <p:nvSpPr>
          <p:cNvPr id="5" name="Прямоугольник 4"/>
          <p:cNvSpPr/>
          <p:nvPr/>
        </p:nvSpPr>
        <p:spPr>
          <a:xfrm>
            <a:off x="6028319" y="4767535"/>
            <a:ext cx="2336730" cy="461665"/>
          </a:xfrm>
          <a:prstGeom prst="rect">
            <a:avLst/>
          </a:prstGeom>
        </p:spPr>
        <p:txBody>
          <a:bodyPr wrap="none">
            <a:spAutoFit/>
          </a:bodyPr>
          <a:lstStyle/>
          <a:p>
            <a:r>
              <a:rPr lang="ru-RU" sz="2400" b="1" dirty="0">
                <a:solidFill>
                  <a:srgbClr val="C00000"/>
                </a:solidFill>
                <a:cs typeface="Times New Roman" pitchFamily="18" charset="0"/>
              </a:rPr>
              <a:t>18</a:t>
            </a:r>
            <a:r>
              <a:rPr lang="ru-RU" b="1" dirty="0">
                <a:solidFill>
                  <a:srgbClr val="C00000"/>
                </a:solidFill>
                <a:cs typeface="Times New Roman" pitchFamily="18" charset="0"/>
              </a:rPr>
              <a:t> призовых мест</a:t>
            </a:r>
            <a:endParaRPr lang="ru-RU" dirty="0"/>
          </a:p>
        </p:txBody>
      </p:sp>
      <p:sp>
        <p:nvSpPr>
          <p:cNvPr id="8" name="Выноска со стрелкой вниз 7"/>
          <p:cNvSpPr/>
          <p:nvPr/>
        </p:nvSpPr>
        <p:spPr>
          <a:xfrm>
            <a:off x="245962" y="4208810"/>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smtClean="0">
                <a:solidFill>
                  <a:srgbClr val="002060"/>
                </a:solidFill>
                <a:cs typeface="Times New Roman" pitchFamily="18" charset="0"/>
              </a:rPr>
              <a:t>ГРЕКО-РИМСКАЯ БОРЬБА</a:t>
            </a:r>
            <a:endParaRPr lang="ru-RU" b="1" dirty="0">
              <a:solidFill>
                <a:srgbClr val="002060"/>
              </a:solidFill>
            </a:endParaRPr>
          </a:p>
        </p:txBody>
      </p:sp>
      <p:sp>
        <p:nvSpPr>
          <p:cNvPr id="7" name="Прямоугольник 6"/>
          <p:cNvSpPr/>
          <p:nvPr/>
        </p:nvSpPr>
        <p:spPr>
          <a:xfrm>
            <a:off x="600986" y="4797152"/>
            <a:ext cx="2400850" cy="461665"/>
          </a:xfrm>
          <a:prstGeom prst="rect">
            <a:avLst/>
          </a:prstGeom>
        </p:spPr>
        <p:txBody>
          <a:bodyPr wrap="none">
            <a:spAutoFit/>
          </a:bodyPr>
          <a:lstStyle/>
          <a:p>
            <a:r>
              <a:rPr lang="ru-RU" sz="2400" b="1" dirty="0">
                <a:solidFill>
                  <a:srgbClr val="C00000"/>
                </a:solidFill>
                <a:cs typeface="Times New Roman" pitchFamily="18" charset="0"/>
              </a:rPr>
              <a:t>14</a:t>
            </a:r>
            <a:r>
              <a:rPr lang="ru-RU" b="1" dirty="0">
                <a:solidFill>
                  <a:srgbClr val="C00000"/>
                </a:solidFill>
                <a:cs typeface="Times New Roman" pitchFamily="18" charset="0"/>
              </a:rPr>
              <a:t> призовых мест </a:t>
            </a:r>
            <a:endParaRPr lang="ru-RU" dirty="0"/>
          </a:p>
        </p:txBody>
      </p:sp>
      <p:sp>
        <p:nvSpPr>
          <p:cNvPr id="10" name="Выноска со стрелкой вниз 9"/>
          <p:cNvSpPr/>
          <p:nvPr/>
        </p:nvSpPr>
        <p:spPr>
          <a:xfrm>
            <a:off x="5652120" y="1240400"/>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smtClean="0">
                <a:solidFill>
                  <a:srgbClr val="002060"/>
                </a:solidFill>
                <a:cs typeface="Times New Roman" pitchFamily="18" charset="0"/>
              </a:rPr>
              <a:t>ТХЭКВОН-ДО</a:t>
            </a:r>
            <a:endParaRPr lang="ru-RU" b="1" dirty="0">
              <a:solidFill>
                <a:srgbClr val="002060"/>
              </a:solidFill>
            </a:endParaRPr>
          </a:p>
        </p:txBody>
      </p:sp>
      <p:sp>
        <p:nvSpPr>
          <p:cNvPr id="9" name="Прямоугольник 8"/>
          <p:cNvSpPr/>
          <p:nvPr/>
        </p:nvSpPr>
        <p:spPr>
          <a:xfrm>
            <a:off x="5683019" y="1772816"/>
            <a:ext cx="2790700" cy="461665"/>
          </a:xfrm>
          <a:prstGeom prst="rect">
            <a:avLst/>
          </a:prstGeom>
        </p:spPr>
        <p:txBody>
          <a:bodyPr wrap="none">
            <a:spAutoFit/>
          </a:bodyPr>
          <a:lstStyle/>
          <a:p>
            <a:pPr indent="449263"/>
            <a:r>
              <a:rPr lang="ru-RU" sz="2400" b="1" dirty="0">
                <a:solidFill>
                  <a:srgbClr val="C00000"/>
                </a:solidFill>
                <a:cs typeface="Times New Roman" pitchFamily="18" charset="0"/>
              </a:rPr>
              <a:t>26</a:t>
            </a:r>
            <a:r>
              <a:rPr lang="ru-RU" b="1" dirty="0">
                <a:solidFill>
                  <a:srgbClr val="C00000"/>
                </a:solidFill>
                <a:cs typeface="Times New Roman" pitchFamily="18" charset="0"/>
              </a:rPr>
              <a:t> призовых мест</a:t>
            </a:r>
          </a:p>
        </p:txBody>
      </p:sp>
      <p:pic>
        <p:nvPicPr>
          <p:cNvPr id="14339" name="Picture 3" descr="F:\Мои рисунки\PNG-рисунок\люди\девочки\deva98.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599945" y="2520148"/>
            <a:ext cx="2166148" cy="227700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Группа 11"/>
          <p:cNvGrpSpPr/>
          <p:nvPr/>
        </p:nvGrpSpPr>
        <p:grpSpPr>
          <a:xfrm>
            <a:off x="3699525" y="1219735"/>
            <a:ext cx="1743934" cy="3600000"/>
            <a:chOff x="3699525" y="1379909"/>
            <a:chExt cx="1743934" cy="3600000"/>
          </a:xfrm>
        </p:grpSpPr>
        <p:pic>
          <p:nvPicPr>
            <p:cNvPr id="14340" name="Picture 4" descr="F:\Мои рисунки\PNG-рисунок\спорт\e4828ae464ac.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699525" y="1379909"/>
              <a:ext cx="1743934" cy="3600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3923928" y="4437112"/>
              <a:ext cx="1216872" cy="369332"/>
            </a:xfrm>
            <a:prstGeom prst="rect">
              <a:avLst/>
            </a:prstGeom>
            <a:noFill/>
          </p:spPr>
          <p:txBody>
            <a:bodyPr wrap="none" rtlCol="0">
              <a:spAutoFit/>
            </a:bodyPr>
            <a:lstStyle/>
            <a:p>
              <a:r>
                <a:rPr lang="ru-RU" b="1" dirty="0" smtClean="0">
                  <a:solidFill>
                    <a:schemeClr val="bg1"/>
                  </a:solidFill>
                </a:rPr>
                <a:t>ТАЙМЫР</a:t>
              </a:r>
              <a:endParaRPr lang="ru-RU" b="1" dirty="0">
                <a:solidFill>
                  <a:schemeClr val="bg1"/>
                </a:solidFill>
              </a:endParaRPr>
            </a:p>
          </p:txBody>
        </p:sp>
      </p:grpSp>
      <p:pic>
        <p:nvPicPr>
          <p:cNvPr id="14338" name="Picture 2" descr="F:\Мои рисунки\PNG-рисунок\люди\мальчики\0_83343_c7dfd684_orig.pn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2771800" y="1956337"/>
            <a:ext cx="1510258" cy="2873602"/>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F:\разные презентации ММЦ\конференция_2015\фото ДЮШКа\тхэквондо (2).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028319" y="2234481"/>
            <a:ext cx="2638788" cy="1801282"/>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pic>
        <p:nvPicPr>
          <p:cNvPr id="4099" name="Picture 3" descr="F:\разные презентации ММЦ\конференция_2015\фото ДЮШКа\греко-римская борьба (1).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415944" y="2321832"/>
            <a:ext cx="2684852" cy="1801282"/>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63081" y="96752"/>
            <a:ext cx="8783960" cy="769441"/>
          </a:xfrm>
          <a:prstGeom prst="rect">
            <a:avLst/>
          </a:prstGeom>
        </p:spPr>
        <p:txBody>
          <a:bodyPr wrap="square">
            <a:spAutoFit/>
          </a:bodyPr>
          <a:lstStyle/>
          <a:p>
            <a:pPr eaLnBrk="0" hangingPunct="0"/>
            <a:r>
              <a:rPr lang="ru-RU" sz="2200" b="1" dirty="0" smtClean="0">
                <a:solidFill>
                  <a:schemeClr val="tx2"/>
                </a:solidFill>
                <a:cs typeface="Times New Roman" pitchFamily="18" charset="0"/>
              </a:rPr>
              <a:t>ИННОВАЦИОННАЯ ДЕЯТЕЛЬНОСТЬ ОБРАЗОВАТЕЛЬНЫХ УЧРЕЖДЕНИЙ РАЙОНА</a:t>
            </a:r>
            <a:endParaRPr lang="ru-RU" sz="2200" b="1" dirty="0">
              <a:solidFill>
                <a:schemeClr val="tx2"/>
              </a:solidFill>
              <a:cs typeface="Times New Roman" pitchFamily="18" charset="0"/>
            </a:endParaRPr>
          </a:p>
        </p:txBody>
      </p:sp>
      <p:sp>
        <p:nvSpPr>
          <p:cNvPr id="5" name="Блок-схема: документ 4"/>
          <p:cNvSpPr/>
          <p:nvPr/>
        </p:nvSpPr>
        <p:spPr>
          <a:xfrm>
            <a:off x="155784" y="1600022"/>
            <a:ext cx="3701836" cy="3329176"/>
          </a:xfrm>
          <a:prstGeom prst="flowChartDocumen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FF0000"/>
              </a:buClr>
              <a:buFont typeface="+mj-lt"/>
              <a:buAutoNum type="arabicPeriod"/>
            </a:pPr>
            <a:r>
              <a:rPr lang="ru-RU" dirty="0" smtClean="0">
                <a:solidFill>
                  <a:srgbClr val="002060"/>
                </a:solidFill>
              </a:rPr>
              <a:t>«Развитие образовательных учреждений нового вида для учащихся, родители которых ведут кочевой образ жизни» - на базе </a:t>
            </a:r>
            <a:r>
              <a:rPr lang="ru-RU" dirty="0" smtClean="0">
                <a:solidFill>
                  <a:srgbClr val="C00000"/>
                </a:solidFill>
              </a:rPr>
              <a:t>ТМК ОУ «Дудинская СШ№1» ; ТМК ОУ «</a:t>
            </a:r>
            <a:r>
              <a:rPr lang="ru-RU" dirty="0" err="1" smtClean="0">
                <a:solidFill>
                  <a:srgbClr val="C00000"/>
                </a:solidFill>
              </a:rPr>
              <a:t>Носковская</a:t>
            </a:r>
            <a:r>
              <a:rPr lang="ru-RU" dirty="0" smtClean="0">
                <a:solidFill>
                  <a:srgbClr val="C00000"/>
                </a:solidFill>
              </a:rPr>
              <a:t> СШИ»</a:t>
            </a:r>
          </a:p>
          <a:p>
            <a:pPr marL="342900" indent="-342900">
              <a:buClr>
                <a:srgbClr val="FF0000"/>
              </a:buClr>
              <a:buFont typeface="+mj-lt"/>
              <a:buAutoNum type="arabicPeriod"/>
            </a:pPr>
            <a:r>
              <a:rPr lang="ru-RU" dirty="0" smtClean="0">
                <a:solidFill>
                  <a:srgbClr val="002060"/>
                </a:solidFill>
              </a:rPr>
              <a:t>ФГОС ДО </a:t>
            </a:r>
            <a:r>
              <a:rPr lang="ru-RU" dirty="0" smtClean="0">
                <a:solidFill>
                  <a:srgbClr val="C00000"/>
                </a:solidFill>
              </a:rPr>
              <a:t>«Белоснежка»</a:t>
            </a:r>
          </a:p>
          <a:p>
            <a:pPr marL="342900" indent="-342900">
              <a:buClr>
                <a:srgbClr val="FF0000"/>
              </a:buClr>
              <a:buFont typeface="+mj-lt"/>
              <a:buAutoNum type="arabicPeriod"/>
            </a:pPr>
            <a:r>
              <a:rPr lang="ru-RU" dirty="0" smtClean="0">
                <a:solidFill>
                  <a:srgbClr val="002060"/>
                </a:solidFill>
              </a:rPr>
              <a:t>ФГОС ООО ТМК ОУ </a:t>
            </a:r>
            <a:r>
              <a:rPr lang="ru-RU" dirty="0" smtClean="0">
                <a:solidFill>
                  <a:srgbClr val="C00000"/>
                </a:solidFill>
              </a:rPr>
              <a:t>«ДСШ№1»</a:t>
            </a:r>
            <a:endParaRPr lang="ru-RU" dirty="0">
              <a:solidFill>
                <a:srgbClr val="C00000"/>
              </a:solidFill>
            </a:endParaRPr>
          </a:p>
        </p:txBody>
      </p:sp>
      <p:sp>
        <p:nvSpPr>
          <p:cNvPr id="6" name="Прямоугольник с двумя скругленными соседними углами 5"/>
          <p:cNvSpPr/>
          <p:nvPr/>
        </p:nvSpPr>
        <p:spPr>
          <a:xfrm>
            <a:off x="155785" y="1052736"/>
            <a:ext cx="3701836" cy="545966"/>
          </a:xfrm>
          <a:prstGeom prst="round2Same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 </a:t>
            </a:r>
            <a:r>
              <a:rPr lang="ru-RU" sz="1600" b="1" dirty="0" smtClean="0">
                <a:solidFill>
                  <a:schemeClr val="bg1"/>
                </a:solidFill>
              </a:rPr>
              <a:t>РЕГИОНАЛЬНЫЕ ИННОВАЦИОННЫЕ ПЛОЩАДКИ:</a:t>
            </a:r>
            <a:endParaRPr lang="ru-RU" b="1" dirty="0">
              <a:solidFill>
                <a:schemeClr val="bg1"/>
              </a:solidFill>
            </a:endParaRPr>
          </a:p>
        </p:txBody>
      </p:sp>
      <p:pic>
        <p:nvPicPr>
          <p:cNvPr id="3075" name="Picture 3" descr="F:\Мои рисунки\PNG-рисунок\глобусы\glob50.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849509" y="4149080"/>
            <a:ext cx="2016224" cy="198730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Блок-схема: документ 6"/>
          <p:cNvSpPr/>
          <p:nvPr/>
        </p:nvSpPr>
        <p:spPr>
          <a:xfrm>
            <a:off x="4669974" y="1572302"/>
            <a:ext cx="4357718" cy="3856962"/>
          </a:xfrm>
          <a:prstGeom prst="flowChartDocumen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FF0000"/>
              </a:buClr>
              <a:buFont typeface="+mj-lt"/>
              <a:buAutoNum type="arabicPeriod"/>
            </a:pPr>
            <a:endParaRPr lang="ru-RU" sz="1600" dirty="0" smtClean="0">
              <a:solidFill>
                <a:srgbClr val="0070C0"/>
              </a:solidFill>
            </a:endParaRPr>
          </a:p>
          <a:p>
            <a:pPr marL="342900" indent="-342900">
              <a:lnSpc>
                <a:spcPts val="1800"/>
              </a:lnSpc>
              <a:buClr>
                <a:srgbClr val="FF0000"/>
              </a:buClr>
              <a:buFont typeface="+mj-lt"/>
              <a:buAutoNum type="arabicPeriod"/>
            </a:pPr>
            <a:r>
              <a:rPr lang="ru-RU" sz="1600" dirty="0" smtClean="0">
                <a:solidFill>
                  <a:srgbClr val="002060"/>
                </a:solidFill>
              </a:rPr>
              <a:t>«Развитие математического и </a:t>
            </a:r>
            <a:r>
              <a:rPr lang="ru-RU" sz="1600" dirty="0" err="1" smtClean="0">
                <a:solidFill>
                  <a:srgbClr val="002060"/>
                </a:solidFill>
              </a:rPr>
              <a:t>естественно-научного</a:t>
            </a:r>
            <a:r>
              <a:rPr lang="ru-RU" sz="1600" dirty="0" smtClean="0">
                <a:solidFill>
                  <a:srgbClr val="002060"/>
                </a:solidFill>
              </a:rPr>
              <a:t> образования» </a:t>
            </a:r>
            <a:r>
              <a:rPr lang="ru-RU" sz="1600" dirty="0" smtClean="0">
                <a:solidFill>
                  <a:srgbClr val="C00000"/>
                </a:solidFill>
              </a:rPr>
              <a:t>ТМК ОУ «Дудинская гимназия»</a:t>
            </a:r>
          </a:p>
          <a:p>
            <a:pPr marL="342900" indent="-342900">
              <a:lnSpc>
                <a:spcPts val="1800"/>
              </a:lnSpc>
              <a:buClr>
                <a:srgbClr val="FF0000"/>
              </a:buClr>
              <a:buFont typeface="+mj-lt"/>
              <a:buAutoNum type="arabicPeriod"/>
            </a:pPr>
            <a:r>
              <a:rPr lang="ru-RU" sz="1600" dirty="0" smtClean="0">
                <a:solidFill>
                  <a:srgbClr val="002060"/>
                </a:solidFill>
              </a:rPr>
              <a:t>«Инклюзивное образование» </a:t>
            </a:r>
            <a:r>
              <a:rPr lang="ru-RU" sz="1600" dirty="0" smtClean="0">
                <a:solidFill>
                  <a:srgbClr val="C00000"/>
                </a:solidFill>
              </a:rPr>
              <a:t>ТМК ОУ «ДСШ№5»</a:t>
            </a:r>
          </a:p>
          <a:p>
            <a:pPr marL="342900" indent="-342900">
              <a:lnSpc>
                <a:spcPts val="1800"/>
              </a:lnSpc>
              <a:buClr>
                <a:srgbClr val="FF0000"/>
              </a:buClr>
              <a:buFont typeface="+mj-lt"/>
              <a:buAutoNum type="arabicPeriod"/>
            </a:pPr>
            <a:r>
              <a:rPr lang="ru-RU" sz="1600" dirty="0" smtClean="0">
                <a:solidFill>
                  <a:srgbClr val="002060"/>
                </a:solidFill>
              </a:rPr>
              <a:t>«Развитие инфраструктуры ОУ», </a:t>
            </a:r>
          </a:p>
          <a:p>
            <a:pPr marL="342900" indent="-342900">
              <a:lnSpc>
                <a:spcPts val="1800"/>
              </a:lnSpc>
              <a:buClr>
                <a:srgbClr val="FF0000"/>
              </a:buClr>
              <a:buFont typeface="+mj-lt"/>
              <a:buAutoNum type="arabicPeriod"/>
            </a:pPr>
            <a:r>
              <a:rPr lang="ru-RU" sz="1600" dirty="0" smtClean="0">
                <a:solidFill>
                  <a:srgbClr val="002060"/>
                </a:solidFill>
              </a:rPr>
              <a:t>Школьная система оценки качества» </a:t>
            </a:r>
            <a:r>
              <a:rPr lang="ru-RU" sz="1600" dirty="0" smtClean="0">
                <a:solidFill>
                  <a:srgbClr val="C00000"/>
                </a:solidFill>
              </a:rPr>
              <a:t>ТМК ОУ «ДСШ№1»</a:t>
            </a:r>
          </a:p>
          <a:p>
            <a:pPr marL="342900" indent="-342900">
              <a:lnSpc>
                <a:spcPts val="1800"/>
              </a:lnSpc>
              <a:buClr>
                <a:srgbClr val="FF0000"/>
              </a:buClr>
              <a:buFont typeface="+mj-lt"/>
              <a:buAutoNum type="arabicPeriod"/>
            </a:pPr>
            <a:r>
              <a:rPr lang="ru-RU" sz="1600" dirty="0" smtClean="0">
                <a:solidFill>
                  <a:srgbClr val="002060"/>
                </a:solidFill>
              </a:rPr>
              <a:t>«Современная информационная среда» </a:t>
            </a:r>
            <a:r>
              <a:rPr lang="ru-RU" sz="1600" dirty="0" smtClean="0">
                <a:solidFill>
                  <a:srgbClr val="C00000"/>
                </a:solidFill>
              </a:rPr>
              <a:t>ТМК ОУ «ДСШ№3»</a:t>
            </a:r>
          </a:p>
          <a:p>
            <a:pPr marL="342900" indent="-342900">
              <a:lnSpc>
                <a:spcPts val="1800"/>
              </a:lnSpc>
              <a:buClr>
                <a:srgbClr val="FF0000"/>
              </a:buClr>
              <a:buFont typeface="+mj-lt"/>
              <a:buAutoNum type="arabicPeriod"/>
            </a:pPr>
            <a:r>
              <a:rPr lang="ru-RU" sz="1600" dirty="0" smtClean="0">
                <a:solidFill>
                  <a:srgbClr val="002060"/>
                </a:solidFill>
              </a:rPr>
              <a:t>«Повышение качества обучения английскому языку» </a:t>
            </a:r>
            <a:r>
              <a:rPr lang="ru-RU" sz="1600" dirty="0" smtClean="0">
                <a:solidFill>
                  <a:srgbClr val="C00000"/>
                </a:solidFill>
              </a:rPr>
              <a:t>ТМК ОУ «ДСШ№4»</a:t>
            </a:r>
          </a:p>
          <a:p>
            <a:pPr marL="342900" indent="-342900">
              <a:lnSpc>
                <a:spcPts val="1800"/>
              </a:lnSpc>
              <a:buClr>
                <a:srgbClr val="FF0000"/>
              </a:buClr>
              <a:buFont typeface="+mj-lt"/>
              <a:buAutoNum type="arabicPeriod"/>
            </a:pPr>
            <a:r>
              <a:rPr lang="ru-RU" sz="1600" dirty="0" smtClean="0">
                <a:solidFill>
                  <a:srgbClr val="002060"/>
                </a:solidFill>
              </a:rPr>
              <a:t>«Реализация концепции развития воспитания» </a:t>
            </a:r>
            <a:r>
              <a:rPr lang="ru-RU" sz="1600" dirty="0" smtClean="0">
                <a:solidFill>
                  <a:srgbClr val="C00000"/>
                </a:solidFill>
              </a:rPr>
              <a:t>ТМК ОУ «ДСШ№7»</a:t>
            </a:r>
            <a:endParaRPr lang="ru-RU" sz="1600" dirty="0">
              <a:solidFill>
                <a:srgbClr val="C00000"/>
              </a:solidFill>
            </a:endParaRPr>
          </a:p>
        </p:txBody>
      </p:sp>
      <p:sp>
        <p:nvSpPr>
          <p:cNvPr id="8" name="Прямоугольник с двумя скругленными соседними углами 7"/>
          <p:cNvSpPr/>
          <p:nvPr/>
        </p:nvSpPr>
        <p:spPr>
          <a:xfrm>
            <a:off x="4669974" y="1052736"/>
            <a:ext cx="4357718" cy="545966"/>
          </a:xfrm>
          <a:prstGeom prst="round2Same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smtClean="0">
                <a:solidFill>
                  <a:schemeClr val="bg1"/>
                </a:solidFill>
              </a:rPr>
              <a:t>МУНИЦИПАЛЬНЫЕ ПЛОЩАДКИ:</a:t>
            </a:r>
            <a:endParaRPr lang="ru-RU"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63081" y="231031"/>
            <a:ext cx="8783960" cy="461665"/>
          </a:xfrm>
          <a:prstGeom prst="rect">
            <a:avLst/>
          </a:prstGeom>
        </p:spPr>
        <p:txBody>
          <a:bodyPr wrap="square">
            <a:spAutoFit/>
          </a:bodyPr>
          <a:lstStyle/>
          <a:p>
            <a:pPr eaLnBrk="0" hangingPunct="0"/>
            <a:r>
              <a:rPr lang="ru-RU" sz="2400" b="1" dirty="0" smtClean="0">
                <a:solidFill>
                  <a:schemeClr val="tx2"/>
                </a:solidFill>
              </a:rPr>
              <a:t>ПРОЕКТ «ЯЗЫКОВОЕ ГНЕЗДО»</a:t>
            </a:r>
            <a:endParaRPr lang="ru-RU" sz="2200" b="1" dirty="0">
              <a:solidFill>
                <a:schemeClr val="tx2"/>
              </a:solidFill>
              <a:cs typeface="Times New Roman" pitchFamily="18" charset="0"/>
            </a:endParaRPr>
          </a:p>
        </p:txBody>
      </p:sp>
      <p:pic>
        <p:nvPicPr>
          <p:cNvPr id="3074" name="Picture 2" descr="Z:\конференции\конференция 2015\круглый стол\Буклет\для буклета о ЯГ Хатанги\Волочанка\SAM_0865.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987333" y="1128192"/>
            <a:ext cx="3254076" cy="244055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5" name="Picture 3" descr="Z:\конференции\конференция 2015\круглый стол\Буклет\для буклета о ЯГ Хатанги\Хета ДОУ\DSC01459.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4986319" y="3568749"/>
            <a:ext cx="3255090" cy="225793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6" name="Picture 4" descr="F:\разные презентации ММЦ\Друппова_колледж_февраль 2014\гнезда.pn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204788" y="1004888"/>
            <a:ext cx="3242829" cy="180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Прямоугольник 4"/>
          <p:cNvSpPr>
            <a:spLocks noChangeArrowheads="1"/>
          </p:cNvSpPr>
          <p:nvPr/>
        </p:nvSpPr>
        <p:spPr bwMode="auto">
          <a:xfrm>
            <a:off x="231563" y="2996952"/>
            <a:ext cx="4929188"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Font typeface="+mj-lt"/>
              <a:buAutoNum type="arabicPeriod"/>
            </a:pPr>
            <a:r>
              <a:rPr lang="ru-RU" b="1" dirty="0" smtClean="0">
                <a:solidFill>
                  <a:srgbClr val="002060"/>
                </a:solidFill>
              </a:rPr>
              <a:t>ТМК </a:t>
            </a:r>
            <a:r>
              <a:rPr lang="ru-RU" b="1" dirty="0">
                <a:solidFill>
                  <a:srgbClr val="002060"/>
                </a:solidFill>
              </a:rPr>
              <a:t>ОУ «</a:t>
            </a:r>
            <a:r>
              <a:rPr lang="ru-RU" b="1" dirty="0" err="1">
                <a:solidFill>
                  <a:srgbClr val="002060"/>
                </a:solidFill>
              </a:rPr>
              <a:t>Потаповская</a:t>
            </a:r>
            <a:r>
              <a:rPr lang="ru-RU" b="1" dirty="0">
                <a:solidFill>
                  <a:srgbClr val="002060"/>
                </a:solidFill>
              </a:rPr>
              <a:t> СШ№12»</a:t>
            </a:r>
          </a:p>
          <a:p>
            <a:pPr marL="342900" indent="-342900">
              <a:buFont typeface="+mj-lt"/>
              <a:buAutoNum type="arabicPeriod"/>
            </a:pPr>
            <a:endParaRPr lang="ru-RU" b="1" dirty="0">
              <a:solidFill>
                <a:srgbClr val="002060"/>
              </a:solidFill>
            </a:endParaRPr>
          </a:p>
          <a:p>
            <a:pPr marL="342900" indent="-342900">
              <a:buFont typeface="+mj-lt"/>
              <a:buAutoNum type="arabicPeriod"/>
            </a:pPr>
            <a:r>
              <a:rPr lang="ru-RU" b="1" dirty="0">
                <a:solidFill>
                  <a:srgbClr val="002060"/>
                </a:solidFill>
              </a:rPr>
              <a:t>ТМК ДОУ «</a:t>
            </a:r>
            <a:r>
              <a:rPr lang="ru-RU" b="1" dirty="0" err="1">
                <a:solidFill>
                  <a:srgbClr val="002060"/>
                </a:solidFill>
              </a:rPr>
              <a:t>Волочанский</a:t>
            </a:r>
            <a:r>
              <a:rPr lang="ru-RU" b="1" dirty="0">
                <a:solidFill>
                  <a:srgbClr val="002060"/>
                </a:solidFill>
              </a:rPr>
              <a:t> детский сад»</a:t>
            </a:r>
          </a:p>
          <a:p>
            <a:pPr marL="342900" indent="-342900">
              <a:buFont typeface="+mj-lt"/>
              <a:buAutoNum type="arabicPeriod"/>
            </a:pPr>
            <a:endParaRPr lang="ru-RU" b="1" dirty="0">
              <a:solidFill>
                <a:srgbClr val="002060"/>
              </a:solidFill>
            </a:endParaRPr>
          </a:p>
          <a:p>
            <a:pPr marL="342900" indent="-342900">
              <a:buFont typeface="+mj-lt"/>
              <a:buAutoNum type="arabicPeriod"/>
            </a:pPr>
            <a:r>
              <a:rPr lang="ru-RU" b="1" dirty="0">
                <a:solidFill>
                  <a:srgbClr val="002060"/>
                </a:solidFill>
              </a:rPr>
              <a:t>п. </a:t>
            </a:r>
            <a:r>
              <a:rPr lang="ru-RU" b="1" dirty="0" err="1">
                <a:solidFill>
                  <a:srgbClr val="002060"/>
                </a:solidFill>
              </a:rPr>
              <a:t>Усть-Авам</a:t>
            </a:r>
            <a:r>
              <a:rPr lang="ru-RU" b="1" dirty="0">
                <a:solidFill>
                  <a:srgbClr val="002060"/>
                </a:solidFill>
              </a:rPr>
              <a:t> (дошкольные группы)</a:t>
            </a:r>
            <a:r>
              <a:rPr lang="ru-RU" b="1" dirty="0">
                <a:solidFill>
                  <a:srgbClr val="0070C0"/>
                </a:solidFill>
              </a:rPr>
              <a:t> </a:t>
            </a:r>
            <a:endParaRPr lang="ru-RU" b="1" dirty="0" smtClean="0">
              <a:solidFill>
                <a:srgbClr val="0070C0"/>
              </a:solidFill>
            </a:endParaRPr>
          </a:p>
          <a:p>
            <a:pPr marL="342900" indent="-342900">
              <a:buFont typeface="+mj-lt"/>
              <a:buAutoNum type="arabicPeriod"/>
            </a:pPr>
            <a:endParaRPr lang="ru-RU" b="1" dirty="0">
              <a:solidFill>
                <a:srgbClr val="0070C0"/>
              </a:solidFill>
            </a:endParaRPr>
          </a:p>
          <a:p>
            <a:pPr marL="342900" indent="-342900">
              <a:buFont typeface="+mj-lt"/>
              <a:buAutoNum type="arabicPeriod"/>
            </a:pPr>
            <a:r>
              <a:rPr lang="ru-RU" b="1" dirty="0">
                <a:solidFill>
                  <a:srgbClr val="C00000"/>
                </a:solidFill>
              </a:rPr>
              <a:t>ТМКДОУ «</a:t>
            </a:r>
            <a:r>
              <a:rPr lang="ru-RU" b="1" dirty="0" err="1">
                <a:solidFill>
                  <a:srgbClr val="C00000"/>
                </a:solidFill>
              </a:rPr>
              <a:t>Хетский</a:t>
            </a:r>
            <a:r>
              <a:rPr lang="ru-RU" b="1" dirty="0">
                <a:solidFill>
                  <a:srgbClr val="C00000"/>
                </a:solidFill>
              </a:rPr>
              <a:t> детский сад»</a:t>
            </a:r>
            <a:endParaRPr lang="ru-RU" dirty="0">
              <a:solidFill>
                <a:srgbClr val="C00000"/>
              </a:solidFill>
            </a:endParaRPr>
          </a:p>
          <a:p>
            <a:pPr marL="342900" indent="-342900">
              <a:buFont typeface="+mj-lt"/>
              <a:buAutoNum type="arabicPeriod"/>
            </a:pPr>
            <a:r>
              <a:rPr lang="ru-RU" b="1" dirty="0" smtClean="0">
                <a:solidFill>
                  <a:srgbClr val="C00000"/>
                </a:solidFill>
              </a:rPr>
              <a:t>ТМКДОУ «</a:t>
            </a:r>
            <a:r>
              <a:rPr lang="ru-RU" b="1" dirty="0" err="1" smtClean="0">
                <a:solidFill>
                  <a:srgbClr val="C00000"/>
                </a:solidFill>
              </a:rPr>
              <a:t>Новорыбинский</a:t>
            </a:r>
            <a:r>
              <a:rPr lang="ru-RU" b="1" dirty="0" smtClean="0">
                <a:solidFill>
                  <a:srgbClr val="C00000"/>
                </a:solidFill>
              </a:rPr>
              <a:t> </a:t>
            </a:r>
            <a:r>
              <a:rPr lang="ru-RU" b="1" dirty="0">
                <a:solidFill>
                  <a:srgbClr val="C00000"/>
                </a:solidFill>
              </a:rPr>
              <a:t>детский сад»</a:t>
            </a:r>
          </a:p>
        </p:txBody>
      </p:sp>
    </p:spTree>
    <p:extLst>
      <p:ext uri="{BB962C8B-B14F-4D97-AF65-F5344CB8AC3E}">
        <p14:creationId xmlns="" xmlns:p14="http://schemas.microsoft.com/office/powerpoint/2010/main" val="243319729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2530" name="Picture 2" descr="\\consultant\Сетевые документы\Друппова\Командиров ка в Попигай Новая папка\фото материалы семинара\DSC04120.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5880" y="1304422"/>
            <a:ext cx="4308427" cy="32313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3" descr="\\consultant\Сетевые документы\Друппова\Командиров ка в Попигай Новая папка\фото материалы семинара\DSC04147.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4860032" y="2806016"/>
            <a:ext cx="3670967" cy="300587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2" name="Picture 4" descr="\\consultant\Сетевые документы\Друппова\Командиров ка в Попигай Новая папка\фото материалы семинара\DSC04168.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1" y="3429000"/>
            <a:ext cx="4437242" cy="23759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5" descr="\\consultant\Сетевые документы\Друппова\Командиров ка в Попигай Новая папка\фото материалы семинара\DSC04193.JP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4848674" y="1276736"/>
            <a:ext cx="3697625" cy="227555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61884" y="116632"/>
            <a:ext cx="8974612" cy="646331"/>
          </a:xfrm>
          <a:prstGeom prst="rect">
            <a:avLst/>
          </a:prstGeom>
        </p:spPr>
        <p:txBody>
          <a:bodyPr wrap="square">
            <a:spAutoFit/>
          </a:bodyPr>
          <a:lstStyle/>
          <a:p>
            <a:r>
              <a:rPr lang="ru-RU" b="1" dirty="0">
                <a:solidFill>
                  <a:srgbClr val="002060"/>
                </a:solidFill>
              </a:rPr>
              <a:t>Развитие и популяризация родного языка в дошкольном, начальном и средних общеобразовательных учреждениях </a:t>
            </a:r>
            <a:r>
              <a:rPr lang="ru-RU" b="1" dirty="0" err="1">
                <a:solidFill>
                  <a:srgbClr val="002060"/>
                </a:solidFill>
              </a:rPr>
              <a:t>Хатангского</a:t>
            </a:r>
            <a:r>
              <a:rPr lang="ru-RU" b="1" dirty="0">
                <a:solidFill>
                  <a:srgbClr val="002060"/>
                </a:solidFill>
              </a:rPr>
              <a:t> поселения</a:t>
            </a:r>
          </a:p>
        </p:txBody>
      </p:sp>
      <p:sp>
        <p:nvSpPr>
          <p:cNvPr id="3" name="Прямоугольник 2"/>
          <p:cNvSpPr/>
          <p:nvPr/>
        </p:nvSpPr>
        <p:spPr>
          <a:xfrm>
            <a:off x="6090193" y="5663781"/>
            <a:ext cx="3069494" cy="338554"/>
          </a:xfrm>
          <a:prstGeom prst="rect">
            <a:avLst/>
          </a:prstGeom>
        </p:spPr>
        <p:txBody>
          <a:bodyPr wrap="none">
            <a:spAutoFit/>
          </a:bodyPr>
          <a:lstStyle/>
          <a:p>
            <a:pPr algn="r"/>
            <a:r>
              <a:rPr lang="ru-RU" sz="1600" b="1" i="1" dirty="0">
                <a:solidFill>
                  <a:srgbClr val="002060"/>
                </a:solidFill>
              </a:rPr>
              <a:t>межрегиональный семинар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108574" y="1086361"/>
            <a:ext cx="3986548" cy="1631216"/>
          </a:xfrm>
          <a:prstGeom prst="rect">
            <a:avLst/>
          </a:prstGeom>
        </p:spPr>
        <p:txBody>
          <a:bodyPr wrap="square">
            <a:spAutoFit/>
          </a:bodyPr>
          <a:lstStyle/>
          <a:p>
            <a:pPr marL="342900" indent="-342900">
              <a:buClr>
                <a:srgbClr val="FF0000"/>
              </a:buClr>
              <a:buFont typeface="Wingdings" pitchFamily="2" charset="2"/>
              <a:buChar char="v"/>
            </a:pPr>
            <a:r>
              <a:rPr lang="ru-RU" sz="2000" b="1" dirty="0">
                <a:solidFill>
                  <a:srgbClr val="002060"/>
                </a:solidFill>
              </a:rPr>
              <a:t> Что будет с экзаменами </a:t>
            </a:r>
          </a:p>
          <a:p>
            <a:pPr>
              <a:buClr>
                <a:srgbClr val="FF0000"/>
              </a:buClr>
            </a:pPr>
            <a:r>
              <a:rPr lang="en-US" sz="2000" b="1" dirty="0" smtClean="0">
                <a:solidFill>
                  <a:srgbClr val="002060"/>
                </a:solidFill>
              </a:rPr>
              <a:t>       </a:t>
            </a:r>
            <a:r>
              <a:rPr lang="ru-RU" sz="2000" b="1" dirty="0" smtClean="0">
                <a:solidFill>
                  <a:srgbClr val="002060"/>
                </a:solidFill>
              </a:rPr>
              <a:t>ГИА  </a:t>
            </a:r>
            <a:r>
              <a:rPr lang="ru-RU" sz="2000" b="1" dirty="0">
                <a:solidFill>
                  <a:srgbClr val="002060"/>
                </a:solidFill>
              </a:rPr>
              <a:t>в 9  классах?</a:t>
            </a:r>
          </a:p>
          <a:p>
            <a:pPr marL="342900" indent="-342900">
              <a:buClr>
                <a:srgbClr val="FF0000"/>
              </a:buClr>
              <a:buFont typeface="Wingdings" pitchFamily="2" charset="2"/>
              <a:buChar char="v"/>
            </a:pPr>
            <a:endParaRPr lang="ru-RU" sz="2000" b="1" dirty="0">
              <a:solidFill>
                <a:srgbClr val="002060"/>
              </a:solidFill>
            </a:endParaRPr>
          </a:p>
          <a:p>
            <a:pPr marL="342900" indent="-342900">
              <a:buClr>
                <a:srgbClr val="FF0000"/>
              </a:buClr>
              <a:buFont typeface="Wingdings" pitchFamily="2" charset="2"/>
              <a:buChar char="v"/>
            </a:pPr>
            <a:r>
              <a:rPr lang="ru-RU" sz="2000" b="1" dirty="0">
                <a:solidFill>
                  <a:srgbClr val="002060"/>
                </a:solidFill>
              </a:rPr>
              <a:t> Появятся ли в школах </a:t>
            </a:r>
          </a:p>
          <a:p>
            <a:pPr>
              <a:buClr>
                <a:srgbClr val="FF0000"/>
              </a:buClr>
            </a:pPr>
            <a:r>
              <a:rPr lang="en-US" sz="2000" b="1" dirty="0" smtClean="0">
                <a:solidFill>
                  <a:srgbClr val="002060"/>
                </a:solidFill>
              </a:rPr>
              <a:t>      </a:t>
            </a:r>
            <a:r>
              <a:rPr lang="ru-RU" sz="2000" b="1" dirty="0" smtClean="0">
                <a:solidFill>
                  <a:srgbClr val="002060"/>
                </a:solidFill>
              </a:rPr>
              <a:t>электронные </a:t>
            </a:r>
            <a:r>
              <a:rPr lang="ru-RU" sz="2000" b="1" dirty="0">
                <a:solidFill>
                  <a:srgbClr val="002060"/>
                </a:solidFill>
              </a:rPr>
              <a:t>учебники</a:t>
            </a:r>
            <a:r>
              <a:rPr lang="ru-RU" sz="2000" b="1" dirty="0" smtClean="0">
                <a:solidFill>
                  <a:srgbClr val="002060"/>
                </a:solidFill>
              </a:rPr>
              <a:t>?</a:t>
            </a:r>
            <a:endParaRPr lang="ru-RU" sz="2000" b="1" dirty="0">
              <a:solidFill>
                <a:srgbClr val="002060"/>
              </a:solidFill>
            </a:endParaRPr>
          </a:p>
        </p:txBody>
      </p:sp>
      <p:sp>
        <p:nvSpPr>
          <p:cNvPr id="5" name="Прямоугольник 4"/>
          <p:cNvSpPr/>
          <p:nvPr/>
        </p:nvSpPr>
        <p:spPr>
          <a:xfrm>
            <a:off x="194725" y="3722256"/>
            <a:ext cx="4357688" cy="1938992"/>
          </a:xfrm>
          <a:prstGeom prst="rect">
            <a:avLst/>
          </a:prstGeom>
        </p:spPr>
        <p:txBody>
          <a:bodyPr>
            <a:spAutoFit/>
          </a:bodyPr>
          <a:lstStyle/>
          <a:p>
            <a:pPr marL="342900" indent="-342900">
              <a:buClr>
                <a:srgbClr val="FF0000"/>
              </a:buClr>
              <a:buFont typeface="Wingdings" pitchFamily="2" charset="2"/>
              <a:buChar char="v"/>
              <a:defRPr/>
            </a:pPr>
            <a:r>
              <a:rPr lang="ru-RU" sz="2000" dirty="0">
                <a:solidFill>
                  <a:srgbClr val="002060"/>
                </a:solidFill>
              </a:rPr>
              <a:t> </a:t>
            </a:r>
            <a:r>
              <a:rPr lang="ru-RU" sz="2000" b="1" dirty="0">
                <a:solidFill>
                  <a:srgbClr val="002060"/>
                </a:solidFill>
              </a:rPr>
              <a:t>Может ли школа вводить </a:t>
            </a:r>
            <a:r>
              <a:rPr lang="ru-RU" sz="2000" b="1" dirty="0" smtClean="0">
                <a:solidFill>
                  <a:srgbClr val="002060"/>
                </a:solidFill>
              </a:rPr>
              <a:t> </a:t>
            </a:r>
            <a:r>
              <a:rPr lang="ru-RU" sz="2000" b="1" dirty="0">
                <a:solidFill>
                  <a:srgbClr val="002060"/>
                </a:solidFill>
              </a:rPr>
              <a:t>дополнительные </a:t>
            </a:r>
            <a:r>
              <a:rPr lang="ru-RU" sz="2000" b="1" dirty="0" smtClean="0">
                <a:solidFill>
                  <a:srgbClr val="002060"/>
                </a:solidFill>
              </a:rPr>
              <a:t>предметы по </a:t>
            </a:r>
            <a:r>
              <a:rPr lang="ru-RU" sz="2000" b="1" dirty="0">
                <a:solidFill>
                  <a:srgbClr val="002060"/>
                </a:solidFill>
              </a:rPr>
              <a:t>просьбе </a:t>
            </a:r>
            <a:r>
              <a:rPr lang="ru-RU" sz="2000" b="1" dirty="0" smtClean="0">
                <a:solidFill>
                  <a:srgbClr val="002060"/>
                </a:solidFill>
              </a:rPr>
              <a:t>родителей</a:t>
            </a:r>
            <a:r>
              <a:rPr lang="ru-RU" sz="2000" b="1" dirty="0">
                <a:solidFill>
                  <a:srgbClr val="002060"/>
                </a:solidFill>
              </a:rPr>
              <a:t>?</a:t>
            </a:r>
          </a:p>
          <a:p>
            <a:pPr marL="342900" indent="-342900">
              <a:buClr>
                <a:srgbClr val="FF0000"/>
              </a:buClr>
              <a:buFont typeface="Wingdings" pitchFamily="2" charset="2"/>
              <a:buChar char="v"/>
              <a:defRPr/>
            </a:pPr>
            <a:endParaRPr lang="ru-RU" sz="2000" b="1" dirty="0">
              <a:solidFill>
                <a:srgbClr val="002060"/>
              </a:solidFill>
            </a:endParaRPr>
          </a:p>
          <a:p>
            <a:pPr marL="342900" indent="-342900">
              <a:buClr>
                <a:srgbClr val="FF0000"/>
              </a:buClr>
              <a:buFont typeface="Wingdings" pitchFamily="2" charset="2"/>
              <a:buChar char="v"/>
              <a:defRPr/>
            </a:pPr>
            <a:r>
              <a:rPr lang="ru-RU" sz="2000" b="1" dirty="0">
                <a:solidFill>
                  <a:srgbClr val="002060"/>
                </a:solidFill>
              </a:rPr>
              <a:t> Что </a:t>
            </a:r>
            <a:r>
              <a:rPr lang="ru-RU" sz="2000" b="1" dirty="0" smtClean="0">
                <a:solidFill>
                  <a:srgbClr val="002060"/>
                </a:solidFill>
              </a:rPr>
              <a:t>такое  </a:t>
            </a:r>
            <a:r>
              <a:rPr lang="ru-RU" sz="2000" b="1" dirty="0">
                <a:solidFill>
                  <a:srgbClr val="002060"/>
                </a:solidFill>
              </a:rPr>
              <a:t>Всероссийская </a:t>
            </a:r>
          </a:p>
          <a:p>
            <a:pPr>
              <a:buClr>
                <a:srgbClr val="FF0000"/>
              </a:buClr>
              <a:defRPr/>
            </a:pPr>
            <a:r>
              <a:rPr lang="en-US" sz="2000" b="1" dirty="0">
                <a:solidFill>
                  <a:srgbClr val="002060"/>
                </a:solidFill>
              </a:rPr>
              <a:t> </a:t>
            </a:r>
            <a:r>
              <a:rPr lang="en-US" sz="2000" b="1" dirty="0" smtClean="0">
                <a:solidFill>
                  <a:srgbClr val="002060"/>
                </a:solidFill>
              </a:rPr>
              <a:t>     </a:t>
            </a:r>
            <a:r>
              <a:rPr lang="ru-RU" sz="2000" b="1" dirty="0" smtClean="0">
                <a:solidFill>
                  <a:srgbClr val="002060"/>
                </a:solidFill>
              </a:rPr>
              <a:t>проверочная </a:t>
            </a:r>
            <a:r>
              <a:rPr lang="ru-RU" sz="2000" b="1" dirty="0">
                <a:solidFill>
                  <a:srgbClr val="002060"/>
                </a:solidFill>
              </a:rPr>
              <a:t>работа?</a:t>
            </a:r>
          </a:p>
        </p:txBody>
      </p:sp>
      <p:pic>
        <p:nvPicPr>
          <p:cNvPr id="5126" name="Picture 6" descr="F:\разные презентации ММЦ\конференция_2015\41d578062855d4f63195.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83094" y="1004731"/>
            <a:ext cx="4100873" cy="27339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7" name="Picture 7" descr="C:\Documents and Settings\imc_ap.IMC\Рабочий стол\фото_Емельяненко\41d577d554e032988522.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004048" y="3070820"/>
            <a:ext cx="3952945" cy="263529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218863" y="-45387"/>
            <a:ext cx="8810670" cy="954107"/>
          </a:xfrm>
          <a:prstGeom prst="rect">
            <a:avLst/>
          </a:prstGeom>
        </p:spPr>
        <p:txBody>
          <a:bodyPr wrap="square">
            <a:spAutoFit/>
          </a:bodyPr>
          <a:lstStyle/>
          <a:p>
            <a:pPr>
              <a:defRPr/>
            </a:pPr>
            <a:r>
              <a:rPr lang="ru-RU" sz="2800" b="1" dirty="0" smtClean="0">
                <a:solidFill>
                  <a:schemeClr val="tx2"/>
                </a:solidFill>
                <a:cs typeface="+mn-cs"/>
              </a:rPr>
              <a:t>ОБЩЕРОССИЙСКОЕ </a:t>
            </a:r>
            <a:endParaRPr lang="en-US" sz="2800" b="1" dirty="0" smtClean="0">
              <a:solidFill>
                <a:schemeClr val="tx2"/>
              </a:solidFill>
              <a:cs typeface="+mn-cs"/>
            </a:endParaRPr>
          </a:p>
          <a:p>
            <a:pPr>
              <a:defRPr/>
            </a:pPr>
            <a:r>
              <a:rPr lang="ru-RU" sz="2800" b="1" dirty="0" smtClean="0">
                <a:solidFill>
                  <a:schemeClr val="tx2"/>
                </a:solidFill>
                <a:cs typeface="+mn-cs"/>
              </a:rPr>
              <a:t>РОДИТЕЛЬСКОЕ СОБРАНИЕ</a:t>
            </a:r>
            <a:r>
              <a:rPr lang="en-US" sz="2800" b="1" dirty="0" smtClean="0">
                <a:solidFill>
                  <a:schemeClr val="tx2"/>
                </a:solidFill>
                <a:cs typeface="+mn-cs"/>
              </a:rPr>
              <a:t> – 2015 </a:t>
            </a:r>
            <a:endParaRPr lang="ru-RU" sz="2800" dirty="0">
              <a:solidFill>
                <a:schemeClr val="tx2"/>
              </a:solidFill>
              <a:cs typeface="+mn-cs"/>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3554" name="Прямоугольник 2"/>
          <p:cNvSpPr>
            <a:spLocks noChangeArrowheads="1"/>
          </p:cNvSpPr>
          <p:nvPr/>
        </p:nvSpPr>
        <p:spPr bwMode="auto">
          <a:xfrm>
            <a:off x="285720" y="285728"/>
            <a:ext cx="8215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ПРИВЛЕЧЕНИЕ КАДРОВ  </a:t>
            </a:r>
            <a:endParaRPr lang="ru-RU" sz="2400" dirty="0">
              <a:solidFill>
                <a:schemeClr val="tx2"/>
              </a:solidFill>
            </a:endParaRPr>
          </a:p>
        </p:txBody>
      </p:sp>
      <p:sp>
        <p:nvSpPr>
          <p:cNvPr id="23555" name="Прямоугольник 3"/>
          <p:cNvSpPr>
            <a:spLocks noChangeArrowheads="1"/>
          </p:cNvSpPr>
          <p:nvPr/>
        </p:nvSpPr>
        <p:spPr bwMode="auto">
          <a:xfrm>
            <a:off x="285720" y="1169520"/>
            <a:ext cx="7786687" cy="4280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b="1" dirty="0" smtClean="0">
                <a:solidFill>
                  <a:srgbClr val="C00000"/>
                </a:solidFill>
                <a:latin typeface="+mn-lt"/>
              </a:rPr>
              <a:t>КРАЕВАЯ ПРОГРАММА </a:t>
            </a:r>
          </a:p>
          <a:p>
            <a:r>
              <a:rPr lang="ru-RU" b="1" dirty="0" smtClean="0">
                <a:solidFill>
                  <a:srgbClr val="C00000"/>
                </a:solidFill>
                <a:latin typeface="+mn-lt"/>
              </a:rPr>
              <a:t>«ЗАМЕЩЕНИЕ ВАКАНСИЙ В СЕЛЬСКИХ ШКОЛАХ»</a:t>
            </a:r>
          </a:p>
          <a:p>
            <a:endParaRPr lang="ru-RU" dirty="0">
              <a:latin typeface="+mn-lt"/>
            </a:endParaRPr>
          </a:p>
          <a:p>
            <a:pPr>
              <a:lnSpc>
                <a:spcPts val="2000"/>
              </a:lnSpc>
            </a:pPr>
            <a:r>
              <a:rPr lang="ru-RU" dirty="0">
                <a:latin typeface="+mn-lt"/>
              </a:rPr>
              <a:t> </a:t>
            </a:r>
            <a:r>
              <a:rPr lang="ru-RU" b="1" dirty="0">
                <a:solidFill>
                  <a:srgbClr val="002060"/>
                </a:solidFill>
                <a:latin typeface="+mn-lt"/>
              </a:rPr>
              <a:t>2011г. </a:t>
            </a:r>
            <a:r>
              <a:rPr lang="ru-RU" dirty="0">
                <a:solidFill>
                  <a:srgbClr val="002060"/>
                </a:solidFill>
                <a:latin typeface="+mn-lt"/>
              </a:rPr>
              <a:t>– </a:t>
            </a:r>
            <a:r>
              <a:rPr lang="ru-RU" b="1" dirty="0">
                <a:solidFill>
                  <a:srgbClr val="002060"/>
                </a:solidFill>
                <a:latin typeface="+mn-lt"/>
              </a:rPr>
              <a:t>ТМК ОУ «</a:t>
            </a:r>
            <a:r>
              <a:rPr lang="ru-RU" b="1" dirty="0" err="1">
                <a:solidFill>
                  <a:srgbClr val="002060"/>
                </a:solidFill>
                <a:latin typeface="+mn-lt"/>
              </a:rPr>
              <a:t>Хатангская</a:t>
            </a:r>
            <a:r>
              <a:rPr lang="ru-RU" b="1" dirty="0">
                <a:solidFill>
                  <a:srgbClr val="002060"/>
                </a:solidFill>
                <a:latin typeface="+mn-lt"/>
              </a:rPr>
              <a:t> СШ№1» - 1 педагог</a:t>
            </a:r>
          </a:p>
          <a:p>
            <a:pPr>
              <a:lnSpc>
                <a:spcPts val="2000"/>
              </a:lnSpc>
            </a:pPr>
            <a:r>
              <a:rPr lang="ru-RU" b="1" dirty="0">
                <a:solidFill>
                  <a:srgbClr val="002060"/>
                </a:solidFill>
                <a:latin typeface="+mn-lt"/>
              </a:rPr>
              <a:t>               ТМК ОУ «</a:t>
            </a:r>
            <a:r>
              <a:rPr lang="ru-RU" b="1" dirty="0" err="1">
                <a:solidFill>
                  <a:srgbClr val="002060"/>
                </a:solidFill>
                <a:latin typeface="+mn-lt"/>
              </a:rPr>
              <a:t>Сындасская</a:t>
            </a:r>
            <a:r>
              <a:rPr lang="ru-RU" b="1" dirty="0">
                <a:solidFill>
                  <a:srgbClr val="002060"/>
                </a:solidFill>
                <a:latin typeface="+mn-lt"/>
              </a:rPr>
              <a:t> НШИ» - 1 педаго</a:t>
            </a:r>
            <a:r>
              <a:rPr lang="ru-RU" dirty="0">
                <a:solidFill>
                  <a:srgbClr val="002060"/>
                </a:solidFill>
                <a:latin typeface="+mn-lt"/>
              </a:rPr>
              <a:t>г</a:t>
            </a:r>
          </a:p>
          <a:p>
            <a:pPr>
              <a:lnSpc>
                <a:spcPts val="2000"/>
              </a:lnSpc>
            </a:pPr>
            <a:endParaRPr lang="ru-RU" dirty="0">
              <a:solidFill>
                <a:srgbClr val="002060"/>
              </a:solidFill>
              <a:latin typeface="+mn-lt"/>
            </a:endParaRPr>
          </a:p>
          <a:p>
            <a:pPr>
              <a:lnSpc>
                <a:spcPts val="2000"/>
              </a:lnSpc>
            </a:pPr>
            <a:r>
              <a:rPr lang="ru-RU" b="1" dirty="0">
                <a:solidFill>
                  <a:srgbClr val="002060"/>
                </a:solidFill>
                <a:latin typeface="+mn-lt"/>
              </a:rPr>
              <a:t>2012 г. </a:t>
            </a:r>
            <a:r>
              <a:rPr lang="ru-RU" dirty="0">
                <a:solidFill>
                  <a:srgbClr val="002060"/>
                </a:solidFill>
                <a:latin typeface="+mn-lt"/>
              </a:rPr>
              <a:t>– </a:t>
            </a:r>
            <a:r>
              <a:rPr lang="ru-RU" b="1" dirty="0">
                <a:solidFill>
                  <a:srgbClr val="002060"/>
                </a:solidFill>
                <a:latin typeface="+mn-lt"/>
              </a:rPr>
              <a:t>ТМК ОУ «</a:t>
            </a:r>
            <a:r>
              <a:rPr lang="ru-RU" b="1" dirty="0" err="1">
                <a:solidFill>
                  <a:srgbClr val="002060"/>
                </a:solidFill>
                <a:latin typeface="+mn-lt"/>
              </a:rPr>
              <a:t>Хатангская</a:t>
            </a:r>
            <a:r>
              <a:rPr lang="ru-RU" b="1" dirty="0">
                <a:solidFill>
                  <a:srgbClr val="002060"/>
                </a:solidFill>
                <a:latin typeface="+mn-lt"/>
              </a:rPr>
              <a:t> СШИ» - 1 педагог</a:t>
            </a:r>
          </a:p>
          <a:p>
            <a:pPr>
              <a:lnSpc>
                <a:spcPts val="2000"/>
              </a:lnSpc>
            </a:pPr>
            <a:r>
              <a:rPr lang="ru-RU" b="1" dirty="0">
                <a:solidFill>
                  <a:srgbClr val="002060"/>
                </a:solidFill>
                <a:latin typeface="+mn-lt"/>
              </a:rPr>
              <a:t>               ТМК ОУ «</a:t>
            </a:r>
            <a:r>
              <a:rPr lang="ru-RU" b="1" dirty="0" err="1">
                <a:solidFill>
                  <a:srgbClr val="002060"/>
                </a:solidFill>
                <a:latin typeface="+mn-lt"/>
              </a:rPr>
              <a:t>Хатангская</a:t>
            </a:r>
            <a:r>
              <a:rPr lang="ru-RU" b="1" dirty="0">
                <a:solidFill>
                  <a:srgbClr val="002060"/>
                </a:solidFill>
                <a:latin typeface="+mn-lt"/>
              </a:rPr>
              <a:t> СШ№1» – 2 педагога</a:t>
            </a:r>
          </a:p>
          <a:p>
            <a:pPr>
              <a:lnSpc>
                <a:spcPts val="2000"/>
              </a:lnSpc>
            </a:pPr>
            <a:endParaRPr lang="ru-RU" dirty="0">
              <a:solidFill>
                <a:srgbClr val="002060"/>
              </a:solidFill>
              <a:latin typeface="+mn-lt"/>
            </a:endParaRPr>
          </a:p>
          <a:p>
            <a:pPr>
              <a:lnSpc>
                <a:spcPts val="2000"/>
              </a:lnSpc>
            </a:pPr>
            <a:r>
              <a:rPr lang="ru-RU" b="1" dirty="0">
                <a:solidFill>
                  <a:srgbClr val="002060"/>
                </a:solidFill>
                <a:latin typeface="+mn-lt"/>
              </a:rPr>
              <a:t>2015 г. </a:t>
            </a:r>
            <a:r>
              <a:rPr lang="ru-RU" dirty="0">
                <a:solidFill>
                  <a:srgbClr val="002060"/>
                </a:solidFill>
                <a:latin typeface="+mn-lt"/>
              </a:rPr>
              <a:t>– </a:t>
            </a:r>
            <a:r>
              <a:rPr lang="ru-RU" b="1" dirty="0">
                <a:solidFill>
                  <a:srgbClr val="002060"/>
                </a:solidFill>
                <a:latin typeface="+mn-lt"/>
              </a:rPr>
              <a:t>ТМК ОУ «</a:t>
            </a:r>
            <a:r>
              <a:rPr lang="ru-RU" b="1" dirty="0" err="1">
                <a:solidFill>
                  <a:srgbClr val="002060"/>
                </a:solidFill>
                <a:latin typeface="+mn-lt"/>
              </a:rPr>
              <a:t>Хатангская</a:t>
            </a:r>
            <a:r>
              <a:rPr lang="ru-RU" b="1" dirty="0">
                <a:solidFill>
                  <a:srgbClr val="002060"/>
                </a:solidFill>
                <a:latin typeface="+mn-lt"/>
              </a:rPr>
              <a:t> СШИ» – 1 </a:t>
            </a:r>
            <a:r>
              <a:rPr lang="ru-RU" b="1" dirty="0" smtClean="0">
                <a:solidFill>
                  <a:srgbClr val="002060"/>
                </a:solidFill>
                <a:latin typeface="+mn-lt"/>
              </a:rPr>
              <a:t>педагог</a:t>
            </a:r>
          </a:p>
          <a:p>
            <a:endParaRPr lang="ru-RU" b="1" dirty="0">
              <a:solidFill>
                <a:srgbClr val="002060"/>
              </a:solidFill>
              <a:latin typeface="+mn-lt"/>
            </a:endParaRPr>
          </a:p>
          <a:p>
            <a:endParaRPr lang="ru-RU" b="1" dirty="0">
              <a:solidFill>
                <a:srgbClr val="0070C0"/>
              </a:solidFill>
              <a:latin typeface="+mn-lt"/>
            </a:endParaRPr>
          </a:p>
          <a:p>
            <a:pPr>
              <a:lnSpc>
                <a:spcPts val="1900"/>
              </a:lnSpc>
            </a:pPr>
            <a:r>
              <a:rPr lang="ru-RU" b="1" dirty="0" smtClean="0">
                <a:solidFill>
                  <a:srgbClr val="C00000"/>
                </a:solidFill>
                <a:latin typeface="+mn-lt"/>
              </a:rPr>
              <a:t>ПРОГРАММА «ЦЕЛЕВОЕ ОБУЧЕНИЕ ВЫПУСКНИКОВ»</a:t>
            </a:r>
          </a:p>
          <a:p>
            <a:pPr>
              <a:lnSpc>
                <a:spcPts val="1900"/>
              </a:lnSpc>
            </a:pPr>
            <a:endParaRPr lang="ru-RU" b="1" dirty="0">
              <a:solidFill>
                <a:srgbClr val="0070C0"/>
              </a:solidFill>
              <a:latin typeface="+mn-lt"/>
            </a:endParaRPr>
          </a:p>
          <a:p>
            <a:pPr>
              <a:lnSpc>
                <a:spcPts val="1900"/>
              </a:lnSpc>
            </a:pPr>
            <a:r>
              <a:rPr lang="ru-RU" b="1" dirty="0">
                <a:solidFill>
                  <a:srgbClr val="002060"/>
                </a:solidFill>
                <a:latin typeface="+mn-lt"/>
              </a:rPr>
              <a:t>2015 г. – ТМК ОУ «</a:t>
            </a:r>
            <a:r>
              <a:rPr lang="ru-RU" b="1" dirty="0" err="1">
                <a:solidFill>
                  <a:srgbClr val="002060"/>
                </a:solidFill>
                <a:latin typeface="+mn-lt"/>
              </a:rPr>
              <a:t>Новорыбинская</a:t>
            </a:r>
            <a:r>
              <a:rPr lang="ru-RU" b="1" dirty="0">
                <a:solidFill>
                  <a:srgbClr val="002060"/>
                </a:solidFill>
                <a:latin typeface="+mn-lt"/>
              </a:rPr>
              <a:t> СШ»</a:t>
            </a:r>
          </a:p>
          <a:p>
            <a:r>
              <a:rPr lang="ru-RU" b="1" dirty="0">
                <a:solidFill>
                  <a:srgbClr val="0070C0"/>
                </a:solidFill>
                <a:latin typeface="+mn-lt"/>
              </a:rPr>
              <a:t>                </a:t>
            </a:r>
          </a:p>
        </p:txBody>
      </p:sp>
      <p:pic>
        <p:nvPicPr>
          <p:cNvPr id="4" name="Рисунок 3" descr="5_.png"/>
          <p:cNvPicPr>
            <a:picLocks noChangeAspect="1"/>
          </p:cNvPicPr>
          <p:nvPr/>
        </p:nvPicPr>
        <p:blipFill>
          <a:blip r:embed="rId4" cstate="email"/>
          <a:stretch>
            <a:fillRect/>
          </a:stretch>
        </p:blipFill>
        <p:spPr>
          <a:xfrm>
            <a:off x="5715008" y="1071546"/>
            <a:ext cx="3228362" cy="2134800"/>
          </a:xfrm>
          <a:prstGeom prst="rect">
            <a:avLst/>
          </a:prstGeom>
          <a:ln>
            <a:noFill/>
          </a:ln>
          <a:effectLst>
            <a:softEdge rad="112500"/>
          </a:effectLst>
        </p:spPr>
      </p:pic>
      <p:pic>
        <p:nvPicPr>
          <p:cNvPr id="5" name="Рисунок 4" descr="5__.png"/>
          <p:cNvPicPr>
            <a:picLocks noChangeAspect="1"/>
          </p:cNvPicPr>
          <p:nvPr/>
        </p:nvPicPr>
        <p:blipFill>
          <a:blip r:embed="rId5" cstate="email"/>
          <a:stretch>
            <a:fillRect/>
          </a:stretch>
        </p:blipFill>
        <p:spPr>
          <a:xfrm>
            <a:off x="5715008" y="3286124"/>
            <a:ext cx="3228362" cy="2134800"/>
          </a:xfrm>
          <a:prstGeom prst="rect">
            <a:avLst/>
          </a:prstGeom>
          <a:ln>
            <a:noFill/>
          </a:ln>
          <a:effectLst>
            <a:softEdge rad="112500"/>
          </a:effectLst>
        </p:spPr>
      </p:pic>
      <p:sp>
        <p:nvSpPr>
          <p:cNvPr id="6" name="Прямоугольник 5"/>
          <p:cNvSpPr/>
          <p:nvPr/>
        </p:nvSpPr>
        <p:spPr>
          <a:xfrm>
            <a:off x="2051720" y="6021288"/>
            <a:ext cx="6984776" cy="707886"/>
          </a:xfrm>
          <a:prstGeom prst="rect">
            <a:avLst/>
          </a:prstGeom>
        </p:spPr>
        <p:txBody>
          <a:bodyPr wrap="square">
            <a:spAutoFit/>
          </a:bodyPr>
          <a:lstStyle/>
          <a:p>
            <a:pPr algn="r"/>
            <a:r>
              <a:rPr lang="ru-RU" sz="2000" b="1" dirty="0" smtClean="0">
                <a:solidFill>
                  <a:schemeClr val="bg1"/>
                </a:solidFill>
              </a:rPr>
              <a:t>ОСНОВНЫЕ ПОКАЗАТЕЛИ ТЕКУЩЕГО СОСТОЯНИЯ        СФЕРЫ ОБРАЗОВАНИЯ</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0" y="-285776"/>
            <a:ext cx="91440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200" b="1" dirty="0" smtClean="0">
              <a:solidFill>
                <a:schemeClr val="tx2"/>
              </a:solidFill>
            </a:endParaRPr>
          </a:p>
          <a:p>
            <a:pPr marL="0" lvl="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dirty="0" smtClean="0">
                <a:solidFill>
                  <a:schemeClr val="tx2"/>
                </a:solidFill>
              </a:rPr>
              <a:t>ОБЕСПЕЧЕНИЕ ОЗДОРОВЛЕНИЯ И ЗАНЯТОСТИ ДЕТЕЙ В КАНИКУЛЯРНОЕ ВРЕМЯ</a:t>
            </a:r>
            <a:endParaRPr lang="ru-RU" sz="2200" dirty="0">
              <a:solidFill>
                <a:schemeClr val="tx2"/>
              </a:solidFill>
            </a:endParaRPr>
          </a:p>
        </p:txBody>
      </p:sp>
      <p:graphicFrame>
        <p:nvGraphicFramePr>
          <p:cNvPr id="3" name="Group 56"/>
          <p:cNvGraphicFramePr>
            <a:graphicFrameLocks noGrp="1"/>
          </p:cNvGraphicFramePr>
          <p:nvPr>
            <p:extLst>
              <p:ext uri="{D42A27DB-BD31-4B8C-83A1-F6EECF244321}">
                <p14:modId xmlns="" xmlns:p14="http://schemas.microsoft.com/office/powerpoint/2010/main" val="3912135335"/>
              </p:ext>
            </p:extLst>
          </p:nvPr>
        </p:nvGraphicFramePr>
        <p:xfrm>
          <a:off x="313614" y="1127334"/>
          <a:ext cx="8072493" cy="3791904"/>
        </p:xfrm>
        <a:graphic>
          <a:graphicData uri="http://schemas.openxmlformats.org/drawingml/2006/table">
            <a:tbl>
              <a:tblPr>
                <a:tableStyleId>{3C2FFA5D-87B4-456A-9821-1D502468CF0F}</a:tableStyleId>
              </a:tblPr>
              <a:tblGrid>
                <a:gridCol w="3215315"/>
                <a:gridCol w="999527"/>
                <a:gridCol w="1643074"/>
                <a:gridCol w="846358"/>
                <a:gridCol w="1368219"/>
              </a:tblGrid>
              <a:tr h="3808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Профильные отряды школьников в период осенних каникул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140 чел в г. Дудинка, с. Караул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r>
              <a:tr h="9925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Выездные стационарные лагеря</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ru-RU" sz="1600" b="1" u="none" strike="noStrike" cap="none" normalizeH="0" baseline="0" dirty="0" smtClean="0">
                          <a:ln>
                            <a:noFill/>
                          </a:ln>
                          <a:solidFill>
                            <a:srgbClr val="002060"/>
                          </a:solidFill>
                          <a:effectLst/>
                        </a:rPr>
                        <a:t> Анапа  320 чел</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ts val="1500"/>
                        </a:lnSpc>
                        <a:spcBef>
                          <a:spcPct val="20000"/>
                        </a:spcBef>
                        <a:spcAft>
                          <a:spcPct val="0"/>
                        </a:spcAft>
                        <a:buClrTx/>
                        <a:buSzTx/>
                        <a:buFont typeface="Wingdings" pitchFamily="2" charset="2"/>
                        <a:buNone/>
                        <a:tabLst/>
                      </a:pPr>
                      <a:r>
                        <a:rPr kumimoji="0" lang="ru-RU" sz="1600" b="1" u="none" strike="noStrike" cap="none" normalizeH="0" baseline="0" dirty="0" err="1" smtClean="0">
                          <a:ln>
                            <a:noFill/>
                          </a:ln>
                          <a:solidFill>
                            <a:srgbClr val="002060"/>
                          </a:solidFill>
                          <a:effectLst/>
                        </a:rPr>
                        <a:t>Тесь</a:t>
                      </a:r>
                      <a:r>
                        <a:rPr kumimoji="0" lang="ru-RU" sz="1600" b="1" u="none" strike="noStrike" cap="none" normalizeH="0" baseline="0" dirty="0" smtClean="0">
                          <a:ln>
                            <a:noFill/>
                          </a:ln>
                          <a:solidFill>
                            <a:srgbClr val="002060"/>
                          </a:solidFill>
                          <a:effectLst/>
                        </a:rPr>
                        <a:t> - 300 чел</a:t>
                      </a:r>
                    </a:p>
                    <a:p>
                      <a:pPr marL="0" marR="0" lvl="0" indent="0" algn="ctr" defTabSz="914400" rtl="0" eaLnBrk="1" fontAlgn="base" latinLnBrk="0" hangingPunct="1">
                        <a:lnSpc>
                          <a:spcPts val="15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Огонек - 17 чел</a:t>
                      </a:r>
                    </a:p>
                    <a:p>
                      <a:pPr marL="0" marR="0" lvl="0" indent="0" algn="ctr" defTabSz="914400" rtl="0" eaLnBrk="1" fontAlgn="base" latinLnBrk="0" hangingPunct="1">
                        <a:lnSpc>
                          <a:spcPts val="15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Сигнал – 45 чел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682 чел</a:t>
                      </a:r>
                      <a:endParaRPr kumimoji="0" lang="ru-RU" sz="1600" b="1" i="0" u="none" strike="noStrike" cap="none" normalizeH="0" baseline="0" dirty="0" smtClean="0">
                        <a:ln>
                          <a:noFill/>
                        </a:ln>
                        <a:solidFill>
                          <a:srgbClr val="C0000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r>
              <a:tr h="79775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Оздоровительные лагеря с дневным пребыванием</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 Дудинка 250чел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с. Хатанга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100 чел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Диксон 20чел</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370 чел</a:t>
                      </a:r>
                      <a:endParaRPr kumimoji="0" lang="ru-RU" sz="1600" b="1" i="0" u="none" strike="noStrike" cap="none" normalizeH="0" baseline="0" dirty="0" smtClean="0">
                        <a:ln>
                          <a:noFill/>
                        </a:ln>
                        <a:solidFill>
                          <a:srgbClr val="C00000"/>
                        </a:solidFill>
                        <a:effectLst/>
                        <a:latin typeface="Arial" charset="0"/>
                        <a:cs typeface="Arial" charset="0"/>
                      </a:endParaRPr>
                    </a:p>
                  </a:txBody>
                  <a:tcPr marT="45717" marB="45717" anchor="ctr" horzOverflow="overflow">
                    <a:cell3D prstMaterial="dkEdge">
                      <a:bevel prst="artDeco"/>
                      <a:lightRig rig="flood" dir="t"/>
                    </a:cell3D>
                  </a:tcPr>
                </a:tc>
              </a:tr>
              <a:tr h="4166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Выездные экспедиции</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Эколого-этнографическая школа в п. Хатанга </a:t>
                      </a:r>
                      <a:r>
                        <a:rPr kumimoji="0" lang="ru-RU" sz="1600" b="1" u="none" strike="noStrike" cap="none" normalizeH="0" baseline="0" dirty="0" smtClean="0">
                          <a:ln>
                            <a:noFill/>
                          </a:ln>
                          <a:solidFill>
                            <a:srgbClr val="C00000"/>
                          </a:solidFill>
                          <a:effectLst/>
                        </a:rPr>
                        <a:t>10 чел</a:t>
                      </a:r>
                      <a:endParaRPr kumimoji="0" lang="ru-RU" sz="1600" b="1" i="0" u="none" strike="noStrike" cap="none" normalizeH="0" baseline="0" dirty="0" smtClean="0">
                        <a:ln>
                          <a:noFill/>
                        </a:ln>
                        <a:solidFill>
                          <a:srgbClr val="C0000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r>
              <a:tr h="3250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Профильные отряды школьников </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170 чел</a:t>
                      </a:r>
                      <a:endParaRPr kumimoji="0" lang="ru-RU" sz="1600" b="1" i="0" u="none" strike="noStrike" cap="none" normalizeH="0" baseline="0" dirty="0" smtClean="0">
                        <a:ln>
                          <a:noFill/>
                        </a:ln>
                        <a:solidFill>
                          <a:srgbClr val="C0000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r>
              <a:tr h="3250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002060"/>
                          </a:solidFill>
                          <a:effectLst/>
                        </a:rPr>
                        <a:t>Летние школы </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412 чел </a:t>
                      </a:r>
                      <a:r>
                        <a:rPr kumimoji="0" lang="ru-RU" sz="1600" b="1" u="none" strike="noStrike" cap="none" normalizeH="0" baseline="0" dirty="0" smtClean="0">
                          <a:ln>
                            <a:noFill/>
                          </a:ln>
                          <a:solidFill>
                            <a:srgbClr val="002060"/>
                          </a:solidFill>
                          <a:effectLst/>
                        </a:rPr>
                        <a:t>в 15 учреждениях </a:t>
                      </a:r>
                      <a:endParaRPr kumimoji="0" lang="ru-RU" sz="1600" b="1" i="0" u="none" strike="noStrike" cap="none" normalizeH="0" baseline="0" dirty="0" smtClean="0">
                        <a:ln>
                          <a:noFill/>
                        </a:ln>
                        <a:solidFill>
                          <a:srgbClr val="00206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cs typeface="Arial" charset="0"/>
                      </a:endParaRPr>
                    </a:p>
                  </a:txBody>
                  <a:tcPr anchor="ctr" horzOverflow="overflow">
                    <a:lnL w="19050" cap="flat" cmpd="sng" algn="ctr">
                      <a:solidFill>
                        <a:srgbClr val="002448"/>
                      </a:solidFill>
                      <a:prstDash val="sysDot"/>
                      <a:round/>
                      <a:headEnd type="none" w="med" len="med"/>
                      <a:tailEnd type="none" w="med" len="med"/>
                    </a:lnL>
                    <a:lnR w="19050" cap="flat" cmpd="sng" algn="ctr">
                      <a:solidFill>
                        <a:srgbClr val="002448"/>
                      </a:solidFill>
                      <a:prstDash val="sysDot"/>
                      <a:round/>
                      <a:headEnd type="none" w="med" len="med"/>
                      <a:tailEnd type="none" w="med" len="med"/>
                    </a:lnR>
                    <a:lnT w="19050" cap="flat" cmpd="sng" algn="ctr">
                      <a:solidFill>
                        <a:srgbClr val="002448"/>
                      </a:solidFill>
                      <a:prstDash val="sysDot"/>
                      <a:round/>
                      <a:headEnd type="none" w="med" len="med"/>
                      <a:tailEnd type="none" w="med" len="med"/>
                    </a:lnT>
                    <a:lnB w="19050" cap="flat" cmpd="sng" algn="ctr">
                      <a:solidFill>
                        <a:srgbClr val="002448"/>
                      </a:solidFill>
                      <a:prstDash val="sysDot"/>
                      <a:round/>
                      <a:headEnd type="none" w="med" len="med"/>
                      <a:tailEnd type="none" w="med" len="med"/>
                    </a:lnB>
                    <a:lnTlToBr>
                      <a:noFill/>
                    </a:lnTlToBr>
                    <a:lnBlToTr>
                      <a:noFill/>
                    </a:lnBlToTr>
                    <a:noFill/>
                  </a:tcPr>
                </a:tc>
              </a:tr>
              <a:tr h="32501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                          ВСЕГО</a:t>
                      </a:r>
                      <a:endParaRPr kumimoji="0" lang="ru-RU" sz="1600" b="1" i="0" u="none" strike="noStrike" cap="none" normalizeH="0" baseline="0" dirty="0" smtClean="0">
                        <a:ln>
                          <a:noFill/>
                        </a:ln>
                        <a:solidFill>
                          <a:srgbClr val="C00000"/>
                        </a:solidFill>
                        <a:effectLst/>
                        <a:latin typeface="Arial" pitchFamily="34" charset="0"/>
                        <a:cs typeface="Arial" pitchFamily="34" charset="0"/>
                      </a:endParaRPr>
                    </a:p>
                  </a:txBody>
                  <a:tcPr marT="45717" marB="45717" anchor="ctr" horzOverflow="overflow">
                    <a:cell3D prstMaterial="dkEdge">
                      <a:bevel prst="artDeco"/>
                      <a:lightRig rig="flood" dir="t"/>
                    </a:cell3D>
                  </a:tcPr>
                </a:tc>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ru-RU" sz="1600" b="1" u="none" strike="noStrike" cap="none" normalizeH="0" baseline="0" dirty="0" smtClean="0">
                          <a:ln>
                            <a:noFill/>
                          </a:ln>
                          <a:solidFill>
                            <a:srgbClr val="C00000"/>
                          </a:solidFill>
                          <a:effectLst/>
                        </a:rPr>
                        <a:t>1784 чел</a:t>
                      </a:r>
                      <a:endParaRPr kumimoji="0" lang="ru-RU" sz="1600" b="1" i="0" u="none" strike="noStrike" cap="none" normalizeH="0" baseline="0" dirty="0" smtClean="0">
                        <a:ln>
                          <a:noFill/>
                        </a:ln>
                        <a:solidFill>
                          <a:srgbClr val="C00000"/>
                        </a:solidFill>
                        <a:effectLst/>
                        <a:latin typeface="Arial" charset="0"/>
                        <a:cs typeface="Arial" charset="0"/>
                      </a:endParaRPr>
                    </a:p>
                  </a:txBody>
                  <a:tcPr marT="45717" marB="45717" anchor="ctr" horzOverflow="overflow">
                    <a:cell3D prstMaterial="dkEdge">
                      <a:bevel prst="artDeco"/>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7" name="Диаграмма 6"/>
          <p:cNvGraphicFramePr/>
          <p:nvPr>
            <p:extLst>
              <p:ext uri="{D42A27DB-BD31-4B8C-83A1-F6EECF244321}">
                <p14:modId xmlns="" xmlns:p14="http://schemas.microsoft.com/office/powerpoint/2010/main" val="2534288856"/>
              </p:ext>
            </p:extLst>
          </p:nvPr>
        </p:nvGraphicFramePr>
        <p:xfrm>
          <a:off x="5796136" y="3379100"/>
          <a:ext cx="3418732" cy="2496317"/>
        </p:xfrm>
        <a:graphic>
          <a:graphicData uri="http://schemas.openxmlformats.org/drawingml/2006/chart">
            <c:chart xmlns:c="http://schemas.openxmlformats.org/drawingml/2006/chart" xmlns:r="http://schemas.openxmlformats.org/officeDocument/2006/relationships" r:id="rId4"/>
          </a:graphicData>
        </a:graphic>
      </p:graphicFrame>
      <p:sp>
        <p:nvSpPr>
          <p:cNvPr id="8" name="Штриховая стрелка вправо 7"/>
          <p:cNvSpPr/>
          <p:nvPr/>
        </p:nvSpPr>
        <p:spPr>
          <a:xfrm rot="16200000">
            <a:off x="7906293" y="4547929"/>
            <a:ext cx="783538" cy="417887"/>
          </a:xfrm>
          <a:prstGeom prst="stripedRightArrow">
            <a:avLst>
              <a:gd name="adj1" fmla="val 50000"/>
              <a:gd name="adj2" fmla="val 9380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14281" y="61546"/>
            <a:ext cx="806957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eaLnBrk="0" hangingPunct="0"/>
            <a:r>
              <a:rPr lang="ru-RU" sz="2400" b="1" dirty="0" smtClean="0">
                <a:solidFill>
                  <a:schemeClr val="tx2"/>
                </a:solidFill>
                <a:cs typeface="Times New Roman" pitchFamily="18" charset="0"/>
              </a:rPr>
              <a:t>ПЕРЕХОД НА НОВЫЕ ОБРАЗОВАТЕЛЬНЫЕ СТАНДАРТЫ</a:t>
            </a:r>
            <a:endParaRPr lang="ru-RU" sz="2400" dirty="0">
              <a:solidFill>
                <a:schemeClr val="tx2"/>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81522229"/>
              </p:ext>
            </p:extLst>
          </p:nvPr>
        </p:nvGraphicFramePr>
        <p:xfrm>
          <a:off x="107505" y="1268760"/>
          <a:ext cx="8928992" cy="3666142"/>
        </p:xfrm>
        <a:graphic>
          <a:graphicData uri="http://schemas.openxmlformats.org/drawingml/2006/table">
            <a:tbl>
              <a:tblPr>
                <a:tableStyleId>{2D5ABB26-0587-4C30-8999-92F81FD0307C}</a:tableStyleId>
              </a:tblPr>
              <a:tblGrid>
                <a:gridCol w="1335834"/>
                <a:gridCol w="1727990"/>
                <a:gridCol w="1810796"/>
                <a:gridCol w="1874854"/>
                <a:gridCol w="2179518"/>
              </a:tblGrid>
              <a:tr h="2088802">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u="none" strike="noStrike" cap="none" normalizeH="0" baseline="0" dirty="0" smtClean="0">
                          <a:ln>
                            <a:noFill/>
                          </a:ln>
                          <a:effectLst/>
                        </a:rPr>
                        <a:t>Доля ОУ, использующих проектные, творческие исследовательские работы для оценки достижений учащихся начальных классов, обучающихся по ФГОС</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u="none" strike="noStrike" cap="none" normalizeH="0" baseline="0" dirty="0" smtClean="0">
                          <a:ln>
                            <a:noFill/>
                          </a:ln>
                          <a:effectLst/>
                        </a:rPr>
                        <a:t>Доля ОУ, использующих иные виды оценивания, отличные от пятибалльной системы для оценки достижений учащихся начальных классов, обучающихся по ФГОС</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68263" algn="ctr" defTabSz="914400" rtl="0" eaLnBrk="1" fontAlgn="base" latinLnBrk="0" hangingPunct="1">
                        <a:lnSpc>
                          <a:spcPct val="115000"/>
                        </a:lnSpc>
                        <a:spcBef>
                          <a:spcPct val="0"/>
                        </a:spcBef>
                        <a:spcAft>
                          <a:spcPct val="0"/>
                        </a:spcAft>
                        <a:buClrTx/>
                        <a:buSzTx/>
                        <a:buFontTx/>
                        <a:buNone/>
                        <a:tabLst/>
                      </a:pPr>
                      <a:r>
                        <a:rPr kumimoji="0" lang="ru-RU" sz="1200" u="none" strike="noStrike" cap="none" normalizeH="0" baseline="0" dirty="0" smtClean="0">
                          <a:ln>
                            <a:noFill/>
                          </a:ln>
                          <a:effectLst/>
                        </a:rPr>
                        <a:t>Доля обучающихся по ФГОС, которым обеспечена возможность пользоваться учебным оборудованием для практических работ в соответствии с ФГОС (в общей численности обучающихся по ФГОС)</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u="none" strike="noStrike" cap="none" normalizeH="0" baseline="0" dirty="0" smtClean="0">
                          <a:ln>
                            <a:noFill/>
                          </a:ln>
                          <a:effectLst/>
                        </a:rPr>
                        <a:t>Доля обучающихся по ФГОС, которым обеспечена возможность пользоваться интерактивными учебными пособиями (доска, мультимедийные установки и др.) в соответствии с ФГОС (в общей численности обучающихся по ФГОС)</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r h="2879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Край - 12</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66,1 %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34,96 %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79,21 %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88,12 %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r h="2879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Таймыр</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64 %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12 %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47,59 %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45,76 %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r h="2879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Край - 13</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74,89 %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24,79 %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87 %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u="none" strike="noStrike" cap="none" normalizeH="0" baseline="0" dirty="0" smtClean="0">
                          <a:ln>
                            <a:noFill/>
                          </a:ln>
                          <a:effectLst/>
                        </a:rPr>
                        <a:t>95,93 %</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r h="2879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Таймыр</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84 %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12 %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90,49 %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87,23 %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r h="2879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Таймыр-14</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96%</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52%</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96%</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100%</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4546" marR="64546" marT="0" marB="0" horzOverflow="overflow">
                    <a:cell3D prstMaterial="dkEdge">
                      <a:bevel prst="artDeco"/>
                      <a:lightRig rig="flood" dir="t"/>
                    </a:cell3D>
                  </a:tcPr>
                </a:tc>
              </a:tr>
            </a:tbl>
          </a:graphicData>
        </a:graphic>
      </p:graphicFrame>
      <p:pic>
        <p:nvPicPr>
          <p:cNvPr id="4" name="Рисунок 3" descr="18521711.gif"/>
          <p:cNvPicPr>
            <a:picLocks noChangeAspect="1"/>
          </p:cNvPicPr>
          <p:nvPr/>
        </p:nvPicPr>
        <p:blipFill>
          <a:blip r:embed="rId4" cstate="email"/>
          <a:stretch>
            <a:fillRect/>
          </a:stretch>
        </p:blipFill>
        <p:spPr>
          <a:xfrm>
            <a:off x="214282" y="1571612"/>
            <a:ext cx="1162122" cy="1413915"/>
          </a:xfrm>
          <a:prstGeom prst="rect">
            <a:avLst/>
          </a:prstGeom>
          <a:effectLst>
            <a:outerShdw blurRad="152400" dist="63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214282" y="214290"/>
            <a:ext cx="67151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ПОВЫШЕНИЕ КВАЛИФИКАЦИИ ПО ФГОС </a:t>
            </a:r>
            <a:endParaRPr lang="ru-RU" sz="2400" dirty="0">
              <a:solidFill>
                <a:schemeClr val="tx2"/>
              </a:solidFill>
            </a:endParaRPr>
          </a:p>
        </p:txBody>
      </p:sp>
      <p:graphicFrame>
        <p:nvGraphicFramePr>
          <p:cNvPr id="3" name="Таблица 2"/>
          <p:cNvGraphicFramePr>
            <a:graphicFrameLocks noGrp="1"/>
          </p:cNvGraphicFramePr>
          <p:nvPr/>
        </p:nvGraphicFramePr>
        <p:xfrm>
          <a:off x="3000364" y="1142984"/>
          <a:ext cx="5572131" cy="1737199"/>
        </p:xfrm>
        <a:graphic>
          <a:graphicData uri="http://schemas.openxmlformats.org/drawingml/2006/table">
            <a:tbl>
              <a:tblPr>
                <a:tableStyleId>{638B1855-1B75-4FBE-930C-398BA8C253C6}</a:tableStyleId>
              </a:tblPr>
              <a:tblGrid>
                <a:gridCol w="1098241"/>
                <a:gridCol w="2116436"/>
                <a:gridCol w="2357454"/>
              </a:tblGrid>
              <a:tr h="6177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Times New Roman" pitchFamily="18" charset="0"/>
                      </a:endParaRPr>
                    </a:p>
                  </a:txBody>
                  <a:tcPr marL="0" marR="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Всего учителей начальных  классов</a:t>
                      </a:r>
                      <a:endParaRPr kumimoji="0" lang="ru-RU" sz="1800" b="1" i="0" u="none" strike="noStrike" cap="none" normalizeH="0" baseline="0" dirty="0" smtClean="0">
                        <a:ln>
                          <a:noFill/>
                        </a:ln>
                        <a:solidFill>
                          <a:schemeClr val="tx1"/>
                        </a:solidFill>
                        <a:effectLst/>
                        <a:latin typeface="Arial" charset="0"/>
                        <a:cs typeface="Times New Roman" pitchFamily="18" charset="0"/>
                      </a:endParaRPr>
                    </a:p>
                  </a:txBody>
                  <a:tcPr marL="68580" marR="68580" marT="9525"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Прошли курсы          72ч</a:t>
                      </a:r>
                      <a:endParaRPr kumimoji="0" lang="ru-RU" sz="1800" b="1" i="0" u="none" strike="noStrike" cap="none" normalizeH="0" baseline="0" dirty="0" smtClean="0">
                        <a:ln>
                          <a:noFill/>
                        </a:ln>
                        <a:solidFill>
                          <a:schemeClr val="tx1"/>
                        </a:solidFill>
                        <a:effectLst/>
                        <a:latin typeface="Arial" charset="0"/>
                        <a:cs typeface="Times New Roman" pitchFamily="18" charset="0"/>
                      </a:endParaRPr>
                    </a:p>
                  </a:txBody>
                  <a:tcPr marL="68580" marR="68580" marT="9525" marB="0" horzOverflow="overflow">
                    <a:cell3D prstMaterial="dkEdge">
                      <a:bevel prst="artDeco"/>
                      <a:lightRig rig="flood" dir="t"/>
                    </a:cell3D>
                  </a:tcPr>
                </a:tc>
              </a:tr>
              <a:tr h="3432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Таймыр</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0" marR="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136</a:t>
                      </a:r>
                      <a:endParaRPr kumimoji="0" lang="ru-RU" sz="1800" b="1" i="0" u="none" strike="noStrike" cap="none" normalizeH="0" baseline="0" smtClean="0">
                        <a:ln>
                          <a:noFill/>
                        </a:ln>
                        <a:solidFill>
                          <a:srgbClr val="0070C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128\</a:t>
                      </a:r>
                      <a:r>
                        <a:rPr kumimoji="0" lang="ru-RU" sz="1800" b="1" u="none" strike="noStrike" cap="none" normalizeH="0" baseline="0" dirty="0" smtClean="0">
                          <a:ln>
                            <a:noFill/>
                          </a:ln>
                          <a:solidFill>
                            <a:srgbClr val="C00000"/>
                          </a:solidFill>
                          <a:effectLst/>
                        </a:rPr>
                        <a:t>94%</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r>
              <a:tr h="3432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город</a:t>
                      </a:r>
                      <a:endParaRPr kumimoji="0" lang="ru-RU" sz="1800" b="1" i="0" u="none" strike="noStrike" cap="none" normalizeH="0" baseline="0" smtClean="0">
                        <a:ln>
                          <a:noFill/>
                        </a:ln>
                        <a:solidFill>
                          <a:srgbClr val="0070C0"/>
                        </a:solidFill>
                        <a:effectLst/>
                        <a:latin typeface="Arial" charset="0"/>
                        <a:cs typeface="Times New Roman" pitchFamily="18" charset="0"/>
                      </a:endParaRPr>
                    </a:p>
                  </a:txBody>
                  <a:tcPr marL="0" marR="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62</a:t>
                      </a:r>
                      <a:endParaRPr kumimoji="0" lang="ru-RU" sz="1800" b="1" i="0" u="none" strike="noStrike" cap="none" normalizeH="0" baseline="0" smtClean="0">
                        <a:ln>
                          <a:noFill/>
                        </a:ln>
                        <a:solidFill>
                          <a:srgbClr val="0070C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60\</a:t>
                      </a:r>
                      <a:r>
                        <a:rPr kumimoji="0" lang="ru-RU" sz="1800" b="1" u="none" strike="noStrike" cap="none" normalizeH="0" baseline="0" dirty="0" smtClean="0">
                          <a:ln>
                            <a:noFill/>
                          </a:ln>
                          <a:solidFill>
                            <a:srgbClr val="C00000"/>
                          </a:solidFill>
                          <a:effectLst/>
                        </a:rPr>
                        <a:t>97%</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r>
              <a:tr h="41032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село</a:t>
                      </a:r>
                      <a:endParaRPr kumimoji="0" lang="ru-RU" sz="1800" b="1" i="0" u="none" strike="noStrike" cap="none" normalizeH="0" baseline="0" smtClean="0">
                        <a:ln>
                          <a:noFill/>
                        </a:ln>
                        <a:solidFill>
                          <a:srgbClr val="0070C0"/>
                        </a:solidFill>
                        <a:effectLst/>
                        <a:latin typeface="Arial" charset="0"/>
                        <a:cs typeface="Times New Roman" pitchFamily="18" charset="0"/>
                      </a:endParaRPr>
                    </a:p>
                  </a:txBody>
                  <a:tcPr marL="0" marR="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74</a:t>
                      </a:r>
                      <a:endParaRPr kumimoji="0" lang="ru-RU" sz="1800" b="1" i="0" u="none" strike="noStrike" cap="none" normalizeH="0" baseline="0" smtClean="0">
                        <a:ln>
                          <a:noFill/>
                        </a:ln>
                        <a:solidFill>
                          <a:srgbClr val="0070C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68\</a:t>
                      </a:r>
                      <a:r>
                        <a:rPr kumimoji="0" lang="ru-RU" sz="1800" b="1" u="none" strike="noStrike" cap="none" normalizeH="0" baseline="0" dirty="0" smtClean="0">
                          <a:ln>
                            <a:noFill/>
                          </a:ln>
                          <a:solidFill>
                            <a:srgbClr val="C00000"/>
                          </a:solidFill>
                          <a:effectLst/>
                        </a:rPr>
                        <a:t>92%</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9525" marB="0" horzOverflow="overflow">
                    <a:cell3D prstMaterial="dkEdge">
                      <a:bevel prst="artDeco"/>
                      <a:lightRig rig="flood" dir="t"/>
                    </a:cell3D>
                  </a:tcPr>
                </a:tc>
              </a:tr>
            </a:tbl>
          </a:graphicData>
        </a:graphic>
      </p:graphicFrame>
      <p:graphicFrame>
        <p:nvGraphicFramePr>
          <p:cNvPr id="4" name="Таблица 3"/>
          <p:cNvGraphicFramePr>
            <a:graphicFrameLocks noGrp="1"/>
          </p:cNvGraphicFramePr>
          <p:nvPr/>
        </p:nvGraphicFramePr>
        <p:xfrm>
          <a:off x="142844" y="3286124"/>
          <a:ext cx="8429683" cy="1857388"/>
        </p:xfrm>
        <a:graphic>
          <a:graphicData uri="http://schemas.openxmlformats.org/drawingml/2006/table">
            <a:tbl>
              <a:tblPr>
                <a:tableStyleId>{D113A9D2-9D6B-4929-AA2D-F23B5EE8CBE7}</a:tableStyleId>
              </a:tblPr>
              <a:tblGrid>
                <a:gridCol w="1143007"/>
                <a:gridCol w="2571768"/>
                <a:gridCol w="1285884"/>
                <a:gridCol w="1071570"/>
                <a:gridCol w="2357454"/>
              </a:tblGrid>
              <a:tr h="78581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1800" b="1" u="none" strike="noStrike" cap="none" normalizeH="0" baseline="0" dirty="0" smtClean="0">
                          <a:ln>
                            <a:noFill/>
                          </a:ln>
                          <a:effectLst/>
                        </a:rPr>
                        <a:t>Всего учителей в основном образовании (без АУП)</a:t>
                      </a:r>
                      <a:endParaRPr kumimoji="0" lang="ru-RU" sz="1800" b="1" i="0" u="none" strike="noStrike" cap="none" normalizeH="0" baseline="0" dirty="0" smtClean="0">
                        <a:ln>
                          <a:noFill/>
                        </a:ln>
                        <a:solidFill>
                          <a:schemeClr val="tx1"/>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1800" b="1" u="none" strike="noStrike" cap="none" normalizeH="0" baseline="0" dirty="0" smtClean="0">
                          <a:ln>
                            <a:noFill/>
                          </a:ln>
                          <a:effectLst/>
                        </a:rPr>
                        <a:t>Прошли курсы 72ч</a:t>
                      </a:r>
                      <a:endParaRPr kumimoji="0" lang="ru-RU" sz="1800" b="1" i="0" u="none" strike="noStrike" cap="none" normalizeH="0" baseline="0" dirty="0" smtClean="0">
                        <a:ln>
                          <a:noFill/>
                        </a:ln>
                        <a:solidFill>
                          <a:schemeClr val="tx1"/>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1800" b="1" u="none" strike="noStrike" cap="none" normalizeH="0" baseline="0" dirty="0" smtClean="0">
                          <a:ln>
                            <a:noFill/>
                          </a:ln>
                          <a:effectLst/>
                        </a:rPr>
                        <a:t>Прошли курсы 108ч</a:t>
                      </a:r>
                      <a:endParaRPr kumimoji="0" lang="ru-RU" sz="1800" b="1" i="0" u="none" strike="noStrike" cap="none" normalizeH="0" baseline="0" dirty="0" smtClean="0">
                        <a:ln>
                          <a:noFill/>
                        </a:ln>
                        <a:solidFill>
                          <a:schemeClr val="tx1"/>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1800" b="1" u="none" strike="noStrike" cap="none" normalizeH="0" baseline="0" dirty="0" smtClean="0">
                          <a:ln>
                            <a:noFill/>
                          </a:ln>
                          <a:effectLst/>
                        </a:rPr>
                        <a:t>Общий   % по курсовой подготовке учителей</a:t>
                      </a:r>
                      <a:endParaRPr kumimoji="0" lang="ru-RU" sz="1800" b="1" i="0" u="none" strike="noStrike" cap="none" normalizeH="0" baseline="0" dirty="0" smtClean="0">
                        <a:ln>
                          <a:noFill/>
                        </a:ln>
                        <a:solidFill>
                          <a:schemeClr val="tx1"/>
                        </a:solidFill>
                        <a:effectLst/>
                        <a:latin typeface="+mn-lt"/>
                        <a:cs typeface="Times New Roman" pitchFamily="18" charset="0"/>
                      </a:endParaRPr>
                    </a:p>
                  </a:txBody>
                  <a:tcPr marL="66576" marR="66576" marT="0" marB="0" horzOverflow="overflow">
                    <a:cell3D prstMaterial="dkEdge">
                      <a:bevel prst="artDeco"/>
                      <a:lightRig rig="flood" dir="t"/>
                    </a:cell3D>
                  </a:tcPr>
                </a:tc>
              </a:tr>
              <a:tr h="35719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Таймыр</a:t>
                      </a:r>
                      <a:endParaRPr kumimoji="0" lang="ru-RU" sz="1800" b="1" i="0" u="none" strike="noStrike" cap="none" normalizeH="0" baseline="0" dirty="0" smtClean="0">
                        <a:ln>
                          <a:noFill/>
                        </a:ln>
                        <a:solidFill>
                          <a:srgbClr val="C0000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288</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78\</a:t>
                      </a:r>
                      <a:r>
                        <a:rPr kumimoji="0" lang="ru-RU" sz="1800" b="1" u="none" strike="noStrike" cap="none" normalizeH="0" baseline="0" dirty="0" smtClean="0">
                          <a:ln>
                            <a:noFill/>
                          </a:ln>
                          <a:solidFill>
                            <a:srgbClr val="C00000"/>
                          </a:solidFill>
                          <a:effectLst/>
                        </a:rPr>
                        <a:t>29%</a:t>
                      </a:r>
                      <a:endParaRPr kumimoji="0" lang="ru-RU" sz="1800" b="1" i="0" u="none" strike="noStrike" cap="none" normalizeH="0" baseline="0" dirty="0" smtClean="0">
                        <a:ln>
                          <a:noFill/>
                        </a:ln>
                        <a:solidFill>
                          <a:srgbClr val="C0000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168\</a:t>
                      </a:r>
                      <a:r>
                        <a:rPr kumimoji="0" lang="ru-RU" sz="1800" b="1" u="none" strike="noStrike" cap="none" normalizeH="0" baseline="0" dirty="0" smtClean="0">
                          <a:ln>
                            <a:noFill/>
                          </a:ln>
                          <a:solidFill>
                            <a:srgbClr val="C00000"/>
                          </a:solidFill>
                          <a:effectLst/>
                        </a:rPr>
                        <a:t>58%</a:t>
                      </a:r>
                      <a:endParaRPr kumimoji="0" lang="ru-RU" sz="1800" b="1" i="0" u="none" strike="noStrike" cap="none" normalizeH="0" baseline="0" dirty="0" smtClean="0">
                        <a:ln>
                          <a:noFill/>
                        </a:ln>
                        <a:solidFill>
                          <a:srgbClr val="C0000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246\85%</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r>
              <a:tr h="35719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город</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134</a:t>
                      </a:r>
                      <a:endParaRPr kumimoji="0" lang="ru-RU" sz="1800" b="1" i="0" u="none" strike="noStrike" cap="none" normalizeH="0" baseline="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31\54%</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89\</a:t>
                      </a:r>
                      <a:r>
                        <a:rPr kumimoji="0" lang="ru-RU" sz="1800" b="1" u="none" strike="noStrike" cap="none" normalizeH="0" baseline="0" dirty="0" smtClean="0">
                          <a:ln>
                            <a:noFill/>
                          </a:ln>
                          <a:solidFill>
                            <a:srgbClr val="C00000"/>
                          </a:solidFill>
                          <a:effectLst/>
                        </a:rPr>
                        <a:t>63%</a:t>
                      </a:r>
                      <a:endParaRPr kumimoji="0" lang="ru-RU" sz="1800" b="1" i="0" u="none" strike="noStrike" cap="none" normalizeH="0" baseline="0" dirty="0" smtClean="0">
                        <a:ln>
                          <a:noFill/>
                        </a:ln>
                        <a:solidFill>
                          <a:srgbClr val="C0000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120\90%</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r>
              <a:tr h="35719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село</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154</a:t>
                      </a:r>
                      <a:endParaRPr kumimoji="0" lang="ru-RU" sz="1800" b="1" i="0" u="none" strike="noStrike" cap="none" normalizeH="0" baseline="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smtClean="0">
                          <a:ln>
                            <a:noFill/>
                          </a:ln>
                          <a:effectLst/>
                        </a:rPr>
                        <a:t>47\31%</a:t>
                      </a:r>
                      <a:endParaRPr kumimoji="0" lang="ru-RU" sz="1800" b="1" i="0" u="none" strike="noStrike" cap="none" normalizeH="0" baseline="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79\</a:t>
                      </a:r>
                      <a:r>
                        <a:rPr kumimoji="0" lang="ru-RU" sz="1800" b="1" u="none" strike="noStrike" cap="none" normalizeH="0" baseline="0" dirty="0" smtClean="0">
                          <a:ln>
                            <a:noFill/>
                          </a:ln>
                          <a:solidFill>
                            <a:srgbClr val="C00000"/>
                          </a:solidFill>
                          <a:effectLst/>
                        </a:rPr>
                        <a:t>51%</a:t>
                      </a:r>
                      <a:endParaRPr kumimoji="0" lang="ru-RU" sz="1800" b="1" i="0" u="none" strike="noStrike" cap="none" normalizeH="0" baseline="0" dirty="0" smtClean="0">
                        <a:ln>
                          <a:noFill/>
                        </a:ln>
                        <a:solidFill>
                          <a:srgbClr val="C00000"/>
                        </a:solidFill>
                        <a:effectLst/>
                        <a:latin typeface="+mn-lt"/>
                        <a:cs typeface="Times New Roman" pitchFamily="18" charset="0"/>
                      </a:endParaRPr>
                    </a:p>
                  </a:txBody>
                  <a:tcPr marL="66576" marR="66576"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126\82%</a:t>
                      </a:r>
                      <a:endParaRPr kumimoji="0" lang="ru-RU" sz="1800" b="1" i="0" u="none" strike="noStrike" cap="none" normalizeH="0" baseline="0" dirty="0" smtClean="0">
                        <a:ln>
                          <a:noFill/>
                        </a:ln>
                        <a:solidFill>
                          <a:srgbClr val="0070C0"/>
                        </a:solidFill>
                        <a:effectLst/>
                        <a:latin typeface="+mn-lt"/>
                        <a:cs typeface="Times New Roman" pitchFamily="18" charset="0"/>
                      </a:endParaRPr>
                    </a:p>
                  </a:txBody>
                  <a:tcPr marL="66576" marR="66576" marT="0" marB="0" horzOverflow="overflow">
                    <a:cell3D prstMaterial="dkEdge">
                      <a:bevel prst="artDeco"/>
                      <a:lightRig rig="flood" dir="t"/>
                    </a:cell3D>
                  </a:tcPr>
                </a:tc>
              </a:tr>
            </a:tbl>
          </a:graphicData>
        </a:graphic>
      </p:graphicFrame>
      <p:sp>
        <p:nvSpPr>
          <p:cNvPr id="5" name="Прямоугольник 4"/>
          <p:cNvSpPr/>
          <p:nvPr/>
        </p:nvSpPr>
        <p:spPr>
          <a:xfrm>
            <a:off x="2051720" y="6021288"/>
            <a:ext cx="6984776" cy="707886"/>
          </a:xfrm>
          <a:prstGeom prst="rect">
            <a:avLst/>
          </a:prstGeom>
        </p:spPr>
        <p:txBody>
          <a:bodyPr wrap="square">
            <a:spAutoFit/>
          </a:bodyPr>
          <a:lstStyle/>
          <a:p>
            <a:pPr algn="r"/>
            <a:r>
              <a:rPr lang="ru-RU" sz="2000" b="1" dirty="0" smtClean="0">
                <a:solidFill>
                  <a:schemeClr val="bg1"/>
                </a:solidFill>
              </a:rPr>
              <a:t>ОСНОВНЫЕ ПОКАЗАТЕЛИ ТЕКУЩЕГО СОСТОЯНИЯ        СФЕРЫ ОБРАЗОВАНИЯ</a:t>
            </a:r>
          </a:p>
        </p:txBody>
      </p:sp>
      <p:pic>
        <p:nvPicPr>
          <p:cNvPr id="6" name="Рисунок 5" descr="18521711.gif"/>
          <p:cNvPicPr>
            <a:picLocks noChangeAspect="1"/>
          </p:cNvPicPr>
          <p:nvPr/>
        </p:nvPicPr>
        <p:blipFill>
          <a:blip r:embed="rId4" cstate="email"/>
          <a:stretch>
            <a:fillRect/>
          </a:stretch>
        </p:blipFill>
        <p:spPr>
          <a:xfrm>
            <a:off x="428596" y="1142984"/>
            <a:ext cx="1571636" cy="1912157"/>
          </a:xfrm>
          <a:prstGeom prst="rect">
            <a:avLst/>
          </a:prstGeom>
          <a:effectLst>
            <a:outerShdw blurRad="152400" dist="63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1027" name="Прямоугольник 1"/>
          <p:cNvSpPr>
            <a:spLocks noChangeArrowheads="1"/>
          </p:cNvSpPr>
          <p:nvPr/>
        </p:nvSpPr>
        <p:spPr bwMode="auto">
          <a:xfrm>
            <a:off x="251519" y="116632"/>
            <a:ext cx="78581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000" b="1" dirty="0" smtClean="0">
                <a:solidFill>
                  <a:schemeClr val="tx2"/>
                </a:solidFill>
              </a:rPr>
              <a:t>ОБЪЕМ ДЕНЕЖНЫХ ЗАТРАТ НА РЕАЛИЗАЦИЮ КУРСОВ ПОВЫШЕНИЯ КВАЛИФИКАЦИИ </a:t>
            </a:r>
            <a:endParaRPr lang="ru-RU" sz="2000" b="1" dirty="0">
              <a:solidFill>
                <a:schemeClr val="tx2"/>
              </a:solidFill>
            </a:endParaRPr>
          </a:p>
        </p:txBody>
      </p:sp>
      <p:graphicFrame>
        <p:nvGraphicFramePr>
          <p:cNvPr id="1026" name="Диаграмма 2"/>
          <p:cNvGraphicFramePr>
            <a:graphicFrameLocks/>
          </p:cNvGraphicFramePr>
          <p:nvPr>
            <p:extLst>
              <p:ext uri="{D42A27DB-BD31-4B8C-83A1-F6EECF244321}">
                <p14:modId xmlns="" xmlns:p14="http://schemas.microsoft.com/office/powerpoint/2010/main" val="4068700327"/>
              </p:ext>
            </p:extLst>
          </p:nvPr>
        </p:nvGraphicFramePr>
        <p:xfrm>
          <a:off x="215900" y="1052513"/>
          <a:ext cx="8324850" cy="4573587"/>
        </p:xfrm>
        <a:graphic>
          <a:graphicData uri="http://schemas.openxmlformats.org/presentationml/2006/ole">
            <p:oleObj spid="_x0000_s1114" name="Лист" r:id="rId5" imgW="7896155" imgH="3276587" progId="Excel.Sheet.8">
              <p:embed/>
            </p:oleObj>
          </a:graphicData>
        </a:graphic>
      </p:graphicFrame>
      <p:sp>
        <p:nvSpPr>
          <p:cNvPr id="2" name="Прямоугольник 1"/>
          <p:cNvSpPr/>
          <p:nvPr/>
        </p:nvSpPr>
        <p:spPr>
          <a:xfrm>
            <a:off x="2051720" y="6021288"/>
            <a:ext cx="6984776" cy="707886"/>
          </a:xfrm>
          <a:prstGeom prst="rect">
            <a:avLst/>
          </a:prstGeom>
        </p:spPr>
        <p:txBody>
          <a:bodyPr wrap="square">
            <a:spAutoFit/>
          </a:bodyPr>
          <a:lstStyle/>
          <a:p>
            <a:pPr algn="r"/>
            <a:r>
              <a:rPr lang="ru-RU" sz="2000" b="1" dirty="0" smtClean="0">
                <a:solidFill>
                  <a:schemeClr val="bg1"/>
                </a:solidFill>
              </a:rPr>
              <a:t>ОСНОВНЫЕ ПОКАЗАТЕЛИ ТЕКУЩЕГО СОСТОЯНИЯ        СФЕРЫ ОБРАЗОВАНИЯ</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323528" y="200055"/>
            <a:ext cx="80724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ФОРМИРОВАНИЕ ФОНДОВ УЧЕБНИКОВ </a:t>
            </a:r>
            <a:endParaRPr lang="ru-RU" sz="2400" b="1" dirty="0">
              <a:solidFill>
                <a:schemeClr val="tx2"/>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93317565"/>
              </p:ext>
            </p:extLst>
          </p:nvPr>
        </p:nvGraphicFramePr>
        <p:xfrm>
          <a:off x="1547665" y="1031081"/>
          <a:ext cx="7200799" cy="3435226"/>
        </p:xfrm>
        <a:graphic>
          <a:graphicData uri="http://schemas.openxmlformats.org/drawingml/2006/table">
            <a:tbl>
              <a:tblPr>
                <a:tableStyleId>{2D5ABB26-0587-4C30-8999-92F81FD0307C}</a:tableStyleId>
              </a:tblPr>
              <a:tblGrid>
                <a:gridCol w="792087"/>
                <a:gridCol w="2088232"/>
                <a:gridCol w="1317666"/>
                <a:gridCol w="1910882"/>
                <a:gridCol w="1091932"/>
              </a:tblGrid>
              <a:tr h="280437">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1" u="none" strike="noStrike" cap="none" normalizeH="0" baseline="0" dirty="0" smtClean="0">
                        <a:ln>
                          <a:noFill/>
                        </a:ln>
                        <a:solidFill>
                          <a:srgbClr val="002060"/>
                        </a:solidFill>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год</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число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экземпляров</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число экземпляров</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hMerge="1">
                  <a:txBody>
                    <a:bodyPr/>
                    <a:lstStyle/>
                    <a:p>
                      <a:endParaRPr lang="ru-RU"/>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1" u="none" strike="noStrike" cap="none" normalizeH="0" baseline="0" dirty="0" smtClean="0">
                        <a:ln>
                          <a:noFill/>
                        </a:ln>
                        <a:solidFill>
                          <a:srgbClr val="002060"/>
                        </a:solidFill>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стоимость</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63098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начальная школа</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основное и среднее образование</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vMerge="1">
                  <a:txBody>
                    <a:bodyPr/>
                    <a:lstStyle/>
                    <a:p>
                      <a:endParaRPr lang="ru-RU"/>
                    </a:p>
                  </a:txBody>
                  <a:tcPr/>
                </a:tc>
              </a:tr>
              <a:tr h="6224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2013</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6390(заказ)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526(приобретение)</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3024</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226</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3366</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300</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smtClean="0">
                          <a:ln>
                            <a:noFill/>
                          </a:ln>
                          <a:effectLst/>
                        </a:rPr>
                        <a:t>79028</a:t>
                      </a:r>
                      <a:endParaRPr kumimoji="0" lang="ru-RU" sz="1600" b="1" i="0" u="none" strike="noStrike" cap="none" normalizeH="0" baseline="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66334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2014</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12950  заказ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2681(приобретение)</a:t>
                      </a:r>
                      <a:endParaRPr kumimoji="0" lang="ru-RU" sz="1600" b="0"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3688</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684</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9262</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1997</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smtClean="0">
                          <a:ln>
                            <a:noFill/>
                          </a:ln>
                          <a:effectLst/>
                        </a:rPr>
                        <a:t>1300756</a:t>
                      </a:r>
                      <a:endParaRPr kumimoji="0" lang="ru-RU" sz="1600" b="1" i="0" u="none" strike="noStrike" cap="none" normalizeH="0" baseline="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84131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002060"/>
                          </a:solidFill>
                          <a:effectLst/>
                        </a:rPr>
                        <a:t>2015</a:t>
                      </a:r>
                      <a:endParaRPr kumimoji="0" lang="ru-RU" sz="16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11383 (заказ)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1969(приобретение)</a:t>
                      </a:r>
                      <a:endParaRPr kumimoji="0" lang="ru-RU" sz="1600" b="0"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1243</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879</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10140</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1090</a:t>
                      </a:r>
                      <a:endParaRPr kumimoji="0" lang="ru-RU" sz="1600" b="1"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u="none" strike="noStrike" cap="none" normalizeH="0" baseline="0" dirty="0" smtClean="0">
                        <a:ln>
                          <a:noFill/>
                        </a:ln>
                        <a:effectLst/>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964286</a:t>
                      </a:r>
                      <a:endParaRPr kumimoji="0" lang="ru-RU" sz="16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bl>
          </a:graphicData>
        </a:graphic>
      </p:graphicFrame>
      <p:sp>
        <p:nvSpPr>
          <p:cNvPr id="27685" name="Прямоугольник 3"/>
          <p:cNvSpPr>
            <a:spLocks noChangeArrowheads="1"/>
          </p:cNvSpPr>
          <p:nvPr/>
        </p:nvSpPr>
        <p:spPr bwMode="auto">
          <a:xfrm>
            <a:off x="1583160" y="4540478"/>
            <a:ext cx="75608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b="1" dirty="0">
                <a:solidFill>
                  <a:srgbClr val="C00000"/>
                </a:solidFill>
              </a:rPr>
              <a:t>Невостребованные учебники </a:t>
            </a:r>
            <a:r>
              <a:rPr lang="ru-RU" b="1" dirty="0" smtClean="0">
                <a:solidFill>
                  <a:srgbClr val="C00000"/>
                </a:solidFill>
              </a:rPr>
              <a:t> </a:t>
            </a:r>
          </a:p>
          <a:p>
            <a:r>
              <a:rPr lang="ru-RU" b="1" dirty="0" smtClean="0">
                <a:solidFill>
                  <a:srgbClr val="C00000"/>
                </a:solidFill>
              </a:rPr>
              <a:t>(обменный фонд)</a:t>
            </a:r>
            <a:endParaRPr lang="ru-RU" b="1" dirty="0">
              <a:solidFill>
                <a:srgbClr val="C00000"/>
              </a:solidFill>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381229228"/>
              </p:ext>
            </p:extLst>
          </p:nvPr>
        </p:nvGraphicFramePr>
        <p:xfrm>
          <a:off x="5148064" y="4606763"/>
          <a:ext cx="3600400" cy="1104140"/>
        </p:xfrm>
        <a:graphic>
          <a:graphicData uri="http://schemas.openxmlformats.org/drawingml/2006/table">
            <a:tbl>
              <a:tblPr>
                <a:tableStyleId>{2D5ABB26-0587-4C30-8999-92F81FD0307C}</a:tableStyleId>
              </a:tblPr>
              <a:tblGrid>
                <a:gridCol w="1015150"/>
                <a:gridCol w="1145090"/>
                <a:gridCol w="1440160"/>
              </a:tblGrid>
              <a:tr h="22043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smtClean="0">
                          <a:ln>
                            <a:noFill/>
                          </a:ln>
                          <a:solidFill>
                            <a:srgbClr val="002060"/>
                          </a:solidFill>
                          <a:effectLst/>
                        </a:rPr>
                        <a:t>год</a:t>
                      </a:r>
                      <a:endParaRPr kumimoji="0" lang="ru-RU" sz="15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smtClean="0">
                          <a:ln>
                            <a:noFill/>
                          </a:ln>
                          <a:solidFill>
                            <a:srgbClr val="002060"/>
                          </a:solidFill>
                          <a:effectLst/>
                        </a:rPr>
                        <a:t> число экземпляров</a:t>
                      </a:r>
                      <a:endParaRPr kumimoji="0" lang="ru-RU" sz="15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hMerge="1">
                  <a:txBody>
                    <a:bodyPr/>
                    <a:lstStyle/>
                    <a:p>
                      <a:endParaRPr lang="ru-RU"/>
                    </a:p>
                  </a:txBody>
                  <a:tcPr/>
                </a:tc>
              </a:tr>
              <a:tr h="223287">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rgbClr val="0070C0"/>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город</a:t>
                      </a:r>
                      <a:endParaRPr kumimoji="0" lang="ru-RU" sz="15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err="1" smtClean="0">
                          <a:ln>
                            <a:noFill/>
                          </a:ln>
                          <a:solidFill>
                            <a:srgbClr val="C00000"/>
                          </a:solidFill>
                          <a:effectLst/>
                        </a:rPr>
                        <a:t>с.п</a:t>
                      </a:r>
                      <a:r>
                        <a:rPr kumimoji="0" lang="ru-RU" sz="1500" b="1" u="none" strike="noStrike" cap="none" normalizeH="0" baseline="0" dirty="0" smtClean="0">
                          <a:ln>
                            <a:noFill/>
                          </a:ln>
                          <a:solidFill>
                            <a:srgbClr val="C00000"/>
                          </a:solidFill>
                          <a:effectLst/>
                        </a:rPr>
                        <a:t>. Хатанга</a:t>
                      </a:r>
                      <a:endParaRPr kumimoji="0" lang="ru-RU" sz="15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r>
              <a:tr h="2232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smtClean="0">
                          <a:ln>
                            <a:noFill/>
                          </a:ln>
                          <a:solidFill>
                            <a:srgbClr val="002060"/>
                          </a:solidFill>
                          <a:effectLst/>
                        </a:rPr>
                        <a:t>2013</a:t>
                      </a:r>
                      <a:endParaRPr kumimoji="0" lang="ru-RU" sz="15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17387</a:t>
                      </a:r>
                      <a:endParaRPr kumimoji="0" lang="ru-RU" sz="1500" b="0"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9386</a:t>
                      </a:r>
                      <a:endParaRPr kumimoji="0" lang="ru-RU" sz="1500" b="0"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r>
              <a:tr h="3154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b="1" u="none" strike="noStrike" cap="none" normalizeH="0" baseline="0" dirty="0" smtClean="0">
                          <a:ln>
                            <a:noFill/>
                          </a:ln>
                          <a:solidFill>
                            <a:srgbClr val="002060"/>
                          </a:solidFill>
                          <a:effectLst/>
                        </a:rPr>
                        <a:t>2014</a:t>
                      </a:r>
                      <a:endParaRPr kumimoji="0" lang="ru-RU" sz="15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13254</a:t>
                      </a:r>
                      <a:endParaRPr kumimoji="0" lang="ru-RU" sz="1500" b="0"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6257</a:t>
                      </a:r>
                      <a:endParaRPr kumimoji="0" lang="ru-RU" sz="1500" b="0"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coolSlant"/>
                      <a:lightRig rig="flood" dir="t"/>
                    </a:cell3D>
                  </a:tcPr>
                </a:tc>
              </a:tr>
            </a:tbl>
          </a:graphicData>
        </a:graphic>
      </p:graphicFrame>
      <p:sp>
        <p:nvSpPr>
          <p:cNvPr id="8" name="Прямоугольник 7"/>
          <p:cNvSpPr/>
          <p:nvPr/>
        </p:nvSpPr>
        <p:spPr>
          <a:xfrm>
            <a:off x="2051720" y="6021288"/>
            <a:ext cx="6984776" cy="707886"/>
          </a:xfrm>
          <a:prstGeom prst="rect">
            <a:avLst/>
          </a:prstGeom>
        </p:spPr>
        <p:txBody>
          <a:bodyPr wrap="square">
            <a:spAutoFit/>
          </a:bodyPr>
          <a:lstStyle/>
          <a:p>
            <a:pPr algn="r"/>
            <a:r>
              <a:rPr lang="ru-RU" sz="2000" b="1" dirty="0" smtClean="0">
                <a:solidFill>
                  <a:schemeClr val="bg1"/>
                </a:solidFill>
              </a:rPr>
              <a:t>ОСНОВНЫЕ ПОКАЗАТЕЛИ ТЕКУЩЕГО СОСТОЯНИЯ        СФЕРЫ ОБРАЗОВАНИЯ</a:t>
            </a:r>
          </a:p>
        </p:txBody>
      </p:sp>
      <p:cxnSp>
        <p:nvCxnSpPr>
          <p:cNvPr id="9" name="Прямая соединительная линия 8"/>
          <p:cNvCxnSpPr/>
          <p:nvPr/>
        </p:nvCxnSpPr>
        <p:spPr>
          <a:xfrm>
            <a:off x="1714480" y="4500570"/>
            <a:ext cx="74295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8675" name="Picture 2" descr="C:\Users\Елена\Desktop\ФОт ЕДИНЫЙ\№3 Фото 2\3шк\Рисунок3.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14876" y="1357298"/>
            <a:ext cx="4254530" cy="28575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232586" y="52980"/>
            <a:ext cx="8856984" cy="738664"/>
          </a:xfrm>
          <a:prstGeom prst="rect">
            <a:avLst/>
          </a:prstGeom>
        </p:spPr>
        <p:txBody>
          <a:bodyPr wrap="square">
            <a:spAutoFit/>
          </a:bodyPr>
          <a:lstStyle/>
          <a:p>
            <a:pPr eaLnBrk="0" hangingPunct="0"/>
            <a:r>
              <a:rPr lang="ru-RU" sz="2100" b="1" dirty="0" smtClean="0">
                <a:solidFill>
                  <a:schemeClr val="tx2"/>
                </a:solidFill>
                <a:cs typeface="Times New Roman" pitchFamily="18" charset="0"/>
              </a:rPr>
              <a:t>ДЕЯТЕЛЬНОСТЬ ОБЩЕСТВЕННОГО СОВЕТА ПО НЕЗАВИСИМОЙ ОЦЕНКЕ ЭФФЕКТИВНОСТИ ДЕЯТЕЛЬНОСТИ  ОРГАНИЗАЦИЙ</a:t>
            </a:r>
            <a:endParaRPr lang="ru-RU" sz="2100" b="1" dirty="0">
              <a:solidFill>
                <a:schemeClr val="tx2"/>
              </a:solidFill>
              <a:cs typeface="Times New Roman" pitchFamily="18" charset="0"/>
            </a:endParaRPr>
          </a:p>
        </p:txBody>
      </p:sp>
      <p:sp>
        <p:nvSpPr>
          <p:cNvPr id="5" name="Прямоугольник 4"/>
          <p:cNvSpPr/>
          <p:nvPr/>
        </p:nvSpPr>
        <p:spPr>
          <a:xfrm>
            <a:off x="142844" y="4857760"/>
            <a:ext cx="8858312" cy="646331"/>
          </a:xfrm>
          <a:prstGeom prst="rect">
            <a:avLst/>
          </a:prstGeom>
          <a:solidFill>
            <a:schemeClr val="accent2">
              <a:lumMod val="40000"/>
              <a:lumOff val="60000"/>
              <a:alpha val="79000"/>
            </a:schemeClr>
          </a:solidFill>
        </p:spPr>
        <p:txBody>
          <a:bodyPr wrap="square">
            <a:spAutoFit/>
          </a:bodyPr>
          <a:lstStyle/>
          <a:p>
            <a:pPr eaLnBrk="0" hangingPunct="0"/>
            <a:r>
              <a:rPr lang="ru-RU" b="1" dirty="0" smtClean="0">
                <a:solidFill>
                  <a:srgbClr val="C00000"/>
                </a:solidFill>
                <a:cs typeface="Times New Roman" pitchFamily="18" charset="0"/>
              </a:rPr>
              <a:t>Председатель: </a:t>
            </a:r>
            <a:r>
              <a:rPr lang="ru-RU" b="1" dirty="0" smtClean="0">
                <a:solidFill>
                  <a:srgbClr val="002060"/>
                </a:solidFill>
                <a:cs typeface="Times New Roman" pitchFamily="18" charset="0"/>
              </a:rPr>
              <a:t>Жукова Светлана Владимировна  </a:t>
            </a:r>
          </a:p>
          <a:p>
            <a:pPr eaLnBrk="0" hangingPunct="0"/>
            <a:r>
              <a:rPr lang="ru-RU" b="1" dirty="0" smtClean="0">
                <a:solidFill>
                  <a:srgbClr val="002060"/>
                </a:solidFill>
                <a:cs typeface="Times New Roman" pitchFamily="18" charset="0"/>
              </a:rPr>
              <a:t>                          </a:t>
            </a:r>
            <a:r>
              <a:rPr lang="ru-RU" dirty="0" smtClean="0">
                <a:solidFill>
                  <a:srgbClr val="002060"/>
                </a:solidFill>
                <a:cs typeface="Times New Roman" pitchFamily="18" charset="0"/>
              </a:rPr>
              <a:t>«Центр занятости населения г. Дудинка»</a:t>
            </a:r>
            <a:r>
              <a:rPr lang="ru-RU" b="1" dirty="0" smtClean="0">
                <a:solidFill>
                  <a:srgbClr val="002060"/>
                </a:solidFill>
                <a:cs typeface="Times New Roman" pitchFamily="18" charset="0"/>
              </a:rPr>
              <a:t> </a:t>
            </a:r>
            <a:endParaRPr lang="ru-RU" b="1" dirty="0">
              <a:solidFill>
                <a:srgbClr val="002060"/>
              </a:solidFill>
              <a:cs typeface="Times New Roman" pitchFamily="18" charset="0"/>
            </a:endParaRPr>
          </a:p>
        </p:txBody>
      </p:sp>
      <p:sp>
        <p:nvSpPr>
          <p:cNvPr id="6" name="Блок-схема: документ 5"/>
          <p:cNvSpPr/>
          <p:nvPr/>
        </p:nvSpPr>
        <p:spPr>
          <a:xfrm>
            <a:off x="142844" y="1904585"/>
            <a:ext cx="4500594" cy="2810299"/>
          </a:xfrm>
          <a:prstGeom prst="flowChartDocumen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ru-RU" b="1" dirty="0" smtClean="0">
                <a:solidFill>
                  <a:srgbClr val="002060"/>
                </a:solidFill>
              </a:rPr>
              <a:t>критерии и показатели независимой оценки деятельности   образовательных учреждений</a:t>
            </a:r>
          </a:p>
          <a:p>
            <a:pPr marL="285750" indent="-285750">
              <a:buFont typeface="Arial" pitchFamily="34" charset="0"/>
              <a:buChar char="•"/>
            </a:pPr>
            <a:r>
              <a:rPr lang="ru-RU" b="1" dirty="0" smtClean="0">
                <a:solidFill>
                  <a:srgbClr val="002060"/>
                </a:solidFill>
              </a:rPr>
              <a:t> содержание вопросов анкетирования получателей  образовательных услуг (родителей, старшеклассников)</a:t>
            </a:r>
          </a:p>
          <a:p>
            <a:pPr marL="285750" indent="-285750">
              <a:buFont typeface="Arial" pitchFamily="34" charset="0"/>
              <a:buChar char="•"/>
            </a:pPr>
            <a:r>
              <a:rPr lang="ru-RU" b="1" dirty="0" smtClean="0">
                <a:solidFill>
                  <a:srgbClr val="002060"/>
                </a:solidFill>
              </a:rPr>
              <a:t> формирование рекомендаций для образовательных учреждений</a:t>
            </a:r>
          </a:p>
        </p:txBody>
      </p:sp>
      <p:sp>
        <p:nvSpPr>
          <p:cNvPr id="7" name="Прямоугольник с двумя скругленными соседними углами 6"/>
          <p:cNvSpPr/>
          <p:nvPr/>
        </p:nvSpPr>
        <p:spPr>
          <a:xfrm>
            <a:off x="142844" y="1357298"/>
            <a:ext cx="4500594" cy="545966"/>
          </a:xfrm>
          <a:prstGeom prst="round2Same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eaLnBrk="0" hangingPunct="0"/>
            <a:r>
              <a:rPr lang="ru-RU" dirty="0" smtClean="0">
                <a:solidFill>
                  <a:schemeClr val="bg1"/>
                </a:solidFill>
              </a:rPr>
              <a:t> </a:t>
            </a:r>
            <a:r>
              <a:rPr lang="ru-RU" b="1" dirty="0" smtClean="0">
                <a:solidFill>
                  <a:schemeClr val="bg1"/>
                </a:solidFill>
                <a:cs typeface="Times New Roman" pitchFamily="18" charset="0"/>
              </a:rPr>
              <a:t>ВОПРОСЫ ЗАСЕДАНИЙ:</a:t>
            </a:r>
            <a:endParaRPr lang="ru-RU" b="1" dirty="0">
              <a:solidFill>
                <a:schemeClr val="bg1"/>
              </a:solidFill>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9698" name="Picture 2" descr="C:\Users\Елена\Desktop\ФОт ЕДИНЫЙ\Караул Фото\DSC_007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02377" y="3766237"/>
            <a:ext cx="2658203" cy="206315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9" name="Picture 3" descr="C:\Users\Елена\Desktop\ФОт ЕДИНЫЙ\№7День открытых дверей 21.03.15. СОШ7\День открытых дверей 21.03.15. СОШ7\выступление зам по УВР Садовской С.Ф. перед родителями.jpg"/>
          <p:cNvPicPr>
            <a:picLocks noChangeAspect="1" noChangeArrowheads="1"/>
          </p:cNvPicPr>
          <p:nvPr/>
        </p:nvPicPr>
        <p:blipFill>
          <a:blip r:embed="rId5" cstate="email">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107504" y="1113579"/>
            <a:ext cx="3608068" cy="262595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0" name="Picture 4" descr="C:\Users\Елена\Desktop\ФОт ЕДИНЫЙ\ДГФГОС\ДГ ФГОС.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217508" y="3212976"/>
            <a:ext cx="3727563" cy="24479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5" descr="C:\Users\Елена\Desktop\ФОт ЕДИНЫЙ\фотош Пот\1.jpg"/>
          <p:cNvPicPr>
            <a:picLocks noChangeAspect="1" noChangeArrowheads="1"/>
          </p:cNvPicPr>
          <p:nvPr/>
        </p:nvPicPr>
        <p:blipFill>
          <a:blip r:embed="rId8" cstate="email">
            <a:extLst>
              <a:ext uri="{BEBA8EAE-BF5A-486C-A8C5-ECC9F3942E4B}">
                <a14:imgProps xmlns="" xmlns:a14="http://schemas.microsoft.com/office/drawing/2010/main">
                  <a14:imgLayer r:embed="rId9">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5894547" y="1061985"/>
            <a:ext cx="2373483" cy="207679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251520" y="260648"/>
            <a:ext cx="4161780" cy="523220"/>
          </a:xfrm>
          <a:prstGeom prst="rect">
            <a:avLst/>
          </a:prstGeom>
        </p:spPr>
        <p:txBody>
          <a:bodyPr wrap="none">
            <a:spAutoFit/>
          </a:bodyPr>
          <a:lstStyle/>
          <a:p>
            <a:r>
              <a:rPr lang="ru-RU" sz="2800" b="1" dirty="0" smtClean="0">
                <a:solidFill>
                  <a:schemeClr val="tx2"/>
                </a:solidFill>
              </a:rPr>
              <a:t>ЕДИНЫЙ ДЕНЬ  ФГОС</a:t>
            </a:r>
            <a:endParaRPr lang="ru-RU" sz="2800" b="1" dirty="0">
              <a:solidFill>
                <a:schemeClr val="tx2"/>
              </a:solidFill>
            </a:endParaRPr>
          </a:p>
        </p:txBody>
      </p:sp>
      <p:pic>
        <p:nvPicPr>
          <p:cNvPr id="7" name="Рисунок 6" descr="18521711.gif"/>
          <p:cNvPicPr>
            <a:picLocks noChangeAspect="1"/>
          </p:cNvPicPr>
          <p:nvPr/>
        </p:nvPicPr>
        <p:blipFill>
          <a:blip r:embed="rId10" cstate="email"/>
          <a:stretch>
            <a:fillRect/>
          </a:stretch>
        </p:blipFill>
        <p:spPr>
          <a:xfrm>
            <a:off x="4011039" y="2431824"/>
            <a:ext cx="1162122" cy="1413915"/>
          </a:xfrm>
          <a:prstGeom prst="rect">
            <a:avLst/>
          </a:prstGeom>
          <a:effectLst>
            <a:outerShdw blurRad="152400" dist="63500" dir="5400000" sx="90000" sy="-19000" rotWithShape="0">
              <a:prstClr val="black">
                <a:alpha val="15000"/>
              </a:prstClr>
            </a:outerShdw>
          </a:effectLst>
        </p:spPr>
      </p:pic>
      <p:cxnSp>
        <p:nvCxnSpPr>
          <p:cNvPr id="9" name="Соединительная линия уступом 8"/>
          <p:cNvCxnSpPr>
            <a:stCxn id="7" idx="0"/>
            <a:endCxn id="29699" idx="2"/>
          </p:cNvCxnSpPr>
          <p:nvPr/>
        </p:nvCxnSpPr>
        <p:spPr>
          <a:xfrm rot="16200000" flipH="1" flipV="1">
            <a:off x="2597966" y="1745396"/>
            <a:ext cx="1307706" cy="2680562"/>
          </a:xfrm>
          <a:prstGeom prst="bentConnector5">
            <a:avLst>
              <a:gd name="adj1" fmla="val -17481"/>
              <a:gd name="adj2" fmla="val 27188"/>
              <a:gd name="adj3" fmla="val 11748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 name="Соединительная линия уступом 10"/>
          <p:cNvCxnSpPr>
            <a:stCxn id="7" idx="2"/>
            <a:endCxn id="29698" idx="6"/>
          </p:cNvCxnSpPr>
          <p:nvPr/>
        </p:nvCxnSpPr>
        <p:spPr>
          <a:xfrm rot="5400000">
            <a:off x="3400302" y="3606017"/>
            <a:ext cx="952076" cy="1431520"/>
          </a:xfrm>
          <a:prstGeom prst="bentConnector2">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7" idx="3"/>
            <a:endCxn id="29701" idx="2"/>
          </p:cNvCxnSpPr>
          <p:nvPr/>
        </p:nvCxnSpPr>
        <p:spPr>
          <a:xfrm flipV="1">
            <a:off x="5173161" y="2100384"/>
            <a:ext cx="721386" cy="1038398"/>
          </a:xfrm>
          <a:prstGeom prst="bentConnector3">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Соединительная линия уступом 14"/>
          <p:cNvCxnSpPr>
            <a:stCxn id="7" idx="2"/>
            <a:endCxn id="29700" idx="0"/>
          </p:cNvCxnSpPr>
          <p:nvPr/>
        </p:nvCxnSpPr>
        <p:spPr>
          <a:xfrm rot="5400000" flipH="1" flipV="1">
            <a:off x="5520313" y="2284763"/>
            <a:ext cx="632763" cy="2489190"/>
          </a:xfrm>
          <a:prstGeom prst="bentConnector5">
            <a:avLst>
              <a:gd name="adj1" fmla="val -36127"/>
              <a:gd name="adj2" fmla="val 24234"/>
              <a:gd name="adj3" fmla="val 136127"/>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 xmlns:p14="http://schemas.microsoft.com/office/powerpoint/2010/main" val="2104799142"/>
              </p:ext>
            </p:extLst>
          </p:nvPr>
        </p:nvGraphicFramePr>
        <p:xfrm>
          <a:off x="4359747" y="2564904"/>
          <a:ext cx="4784253" cy="3209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Диаграмма 2"/>
          <p:cNvGraphicFramePr/>
          <p:nvPr>
            <p:extLst>
              <p:ext uri="{D42A27DB-BD31-4B8C-83A1-F6EECF244321}">
                <p14:modId xmlns="" xmlns:p14="http://schemas.microsoft.com/office/powerpoint/2010/main" val="3976859444"/>
              </p:ext>
            </p:extLst>
          </p:nvPr>
        </p:nvGraphicFramePr>
        <p:xfrm>
          <a:off x="0" y="980728"/>
          <a:ext cx="4177478" cy="3024336"/>
        </p:xfrm>
        <a:graphic>
          <a:graphicData uri="http://schemas.openxmlformats.org/drawingml/2006/chart">
            <c:chart xmlns:c="http://schemas.openxmlformats.org/drawingml/2006/chart" xmlns:r="http://schemas.openxmlformats.org/officeDocument/2006/relationships" r:id="rId5"/>
          </a:graphicData>
        </a:graphic>
      </p:graphicFrame>
      <p:sp>
        <p:nvSpPr>
          <p:cNvPr id="4" name="Прямоугольник 1"/>
          <p:cNvSpPr>
            <a:spLocks noChangeArrowheads="1"/>
          </p:cNvSpPr>
          <p:nvPr/>
        </p:nvSpPr>
        <p:spPr bwMode="auto">
          <a:xfrm>
            <a:off x="323528" y="200055"/>
            <a:ext cx="80724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ФИНАНСИРОВАНИЕ ОТРАСЛИ ОБРАЗОВАНИЯ</a:t>
            </a:r>
            <a:endParaRPr lang="ru-RU" sz="2400" b="1" dirty="0">
              <a:solidFill>
                <a:schemeClr val="tx2"/>
              </a:solidFill>
            </a:endParaRPr>
          </a:p>
        </p:txBody>
      </p:sp>
      <p:grpSp>
        <p:nvGrpSpPr>
          <p:cNvPr id="5" name="Группа 4"/>
          <p:cNvGrpSpPr/>
          <p:nvPr/>
        </p:nvGrpSpPr>
        <p:grpSpPr>
          <a:xfrm>
            <a:off x="4067944" y="1196752"/>
            <a:ext cx="291803" cy="4202430"/>
            <a:chOff x="4067944" y="1196752"/>
            <a:chExt cx="291803" cy="4202430"/>
          </a:xfrm>
        </p:grpSpPr>
        <p:sp>
          <p:nvSpPr>
            <p:cNvPr id="12" name="Ромб 11"/>
            <p:cNvSpPr/>
            <p:nvPr/>
          </p:nvSpPr>
          <p:spPr>
            <a:xfrm>
              <a:off x="4071715" y="1196752"/>
              <a:ext cx="288032" cy="288032"/>
            </a:xfrm>
            <a:prstGeom prst="diamond">
              <a:avLst/>
            </a:prstGeom>
            <a:solidFill>
              <a:srgbClr val="B0C4D4"/>
            </a:solidFill>
            <a:ln>
              <a:solidFill>
                <a:srgbClr val="B0C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единительная линия 13"/>
            <p:cNvCxnSpPr/>
            <p:nvPr/>
          </p:nvCxnSpPr>
          <p:spPr>
            <a:xfrm>
              <a:off x="4215731" y="1294726"/>
              <a:ext cx="0" cy="3960440"/>
            </a:xfrm>
            <a:prstGeom prst="line">
              <a:avLst/>
            </a:prstGeom>
            <a:ln w="76200">
              <a:solidFill>
                <a:srgbClr val="B0C4D4"/>
              </a:solidFill>
            </a:ln>
          </p:spPr>
          <p:style>
            <a:lnRef idx="1">
              <a:schemeClr val="accent1"/>
            </a:lnRef>
            <a:fillRef idx="0">
              <a:schemeClr val="accent1"/>
            </a:fillRef>
            <a:effectRef idx="0">
              <a:schemeClr val="accent1"/>
            </a:effectRef>
            <a:fontRef idx="minor">
              <a:schemeClr val="tx1"/>
            </a:fontRef>
          </p:style>
        </p:cxnSp>
        <p:sp>
          <p:nvSpPr>
            <p:cNvPr id="19" name="Ромб 18"/>
            <p:cNvSpPr/>
            <p:nvPr/>
          </p:nvSpPr>
          <p:spPr>
            <a:xfrm>
              <a:off x="4067944" y="5111150"/>
              <a:ext cx="288032" cy="288032"/>
            </a:xfrm>
            <a:prstGeom prst="diamond">
              <a:avLst/>
            </a:prstGeom>
            <a:solidFill>
              <a:srgbClr val="B0C4D4"/>
            </a:solidFill>
            <a:ln>
              <a:solidFill>
                <a:srgbClr val="B0C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омб 19"/>
            <p:cNvSpPr/>
            <p:nvPr/>
          </p:nvSpPr>
          <p:spPr>
            <a:xfrm>
              <a:off x="4071715" y="3356992"/>
              <a:ext cx="288032" cy="288032"/>
            </a:xfrm>
            <a:prstGeom prst="diamond">
              <a:avLst/>
            </a:prstGeom>
            <a:solidFill>
              <a:srgbClr val="B0C4D4"/>
            </a:solidFill>
            <a:ln>
              <a:solidFill>
                <a:srgbClr val="B0C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08860" y="27582"/>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ru-RU" sz="2400" b="1" dirty="0" smtClean="0">
                <a:solidFill>
                  <a:schemeClr val="tx2"/>
                </a:solidFill>
                <a:cs typeface="Calibri" pitchFamily="34" charset="0"/>
              </a:rPr>
              <a:t>ДЕЯТЕЛЬНОСТЬ ОБРАЗОВАТЕЛЬНЫХ УЧРЕЖДЕНИЙ ПО </a:t>
            </a:r>
            <a:r>
              <a:rPr lang="ru-RU" sz="2400" b="1" dirty="0" smtClean="0">
                <a:solidFill>
                  <a:schemeClr val="tx2"/>
                </a:solidFill>
                <a:cs typeface="Times New Roman" pitchFamily="18" charset="0"/>
              </a:rPr>
              <a:t>ИСПОЛНЕНИЮ ПРЕДПИСАНИЙ НАДЗОРНЫХ ОРГАНОВ</a:t>
            </a:r>
            <a:endParaRPr lang="ru-RU" sz="2400" b="1" dirty="0" smtClean="0">
              <a:solidFill>
                <a:schemeClr val="tx2"/>
              </a:solidFill>
            </a:endParaRPr>
          </a:p>
          <a:p>
            <a:pPr indent="228600" eaLnBrk="0" hangingPunct="0"/>
            <a:endParaRPr lang="ru-RU" sz="2400" dirty="0">
              <a:solidFill>
                <a:schemeClr val="tx2"/>
              </a:solidFill>
            </a:endParaRPr>
          </a:p>
        </p:txBody>
      </p:sp>
      <p:sp>
        <p:nvSpPr>
          <p:cNvPr id="31747" name="Rectangle 2"/>
          <p:cNvSpPr>
            <a:spLocks noChangeArrowheads="1"/>
          </p:cNvSpPr>
          <p:nvPr/>
        </p:nvSpPr>
        <p:spPr bwMode="auto">
          <a:xfrm>
            <a:off x="3275856" y="1556792"/>
            <a:ext cx="5688632"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marL="342900" indent="-342900" algn="just" eaLnBrk="0" hangingPunct="0">
              <a:buClr>
                <a:srgbClr val="FF0000"/>
              </a:buClr>
              <a:buSzPct val="110000"/>
              <a:buFont typeface="Wingdings" pitchFamily="2" charset="2"/>
              <a:buChar char="ü"/>
            </a:pPr>
            <a:r>
              <a:rPr lang="ru-RU" sz="1600" b="1" dirty="0" smtClean="0">
                <a:solidFill>
                  <a:srgbClr val="002060"/>
                </a:solidFill>
                <a:cs typeface="Calibri" pitchFamily="34" charset="0"/>
              </a:rPr>
              <a:t>ТМК ОУ «</a:t>
            </a:r>
            <a:r>
              <a:rPr lang="ru-RU" sz="1600" b="1" dirty="0" err="1" smtClean="0">
                <a:solidFill>
                  <a:srgbClr val="002060"/>
                </a:solidFill>
                <a:cs typeface="Calibri" pitchFamily="34" charset="0"/>
              </a:rPr>
              <a:t>Караульская</a:t>
            </a:r>
            <a:r>
              <a:rPr lang="ru-RU" sz="1600" b="1" dirty="0" smtClean="0">
                <a:solidFill>
                  <a:srgbClr val="002060"/>
                </a:solidFill>
                <a:cs typeface="Calibri" pitchFamily="34" charset="0"/>
              </a:rPr>
              <a:t> СШИ»</a:t>
            </a:r>
          </a:p>
          <a:p>
            <a:pPr marL="342900" indent="-342900" algn="just" eaLnBrk="0" hangingPunct="0">
              <a:buClr>
                <a:srgbClr val="FF0000"/>
              </a:buClr>
              <a:buSzPct val="110000"/>
              <a:buFont typeface="Wingdings" pitchFamily="2" charset="2"/>
              <a:buChar char="ü"/>
            </a:pPr>
            <a:r>
              <a:rPr lang="ru-RU" sz="1600" b="1" dirty="0" smtClean="0">
                <a:solidFill>
                  <a:srgbClr val="002060"/>
                </a:solidFill>
                <a:cs typeface="Calibri" pitchFamily="34" charset="0"/>
              </a:rPr>
              <a:t>ТМК </a:t>
            </a:r>
            <a:r>
              <a:rPr lang="ru-RU" sz="1600" b="1" dirty="0">
                <a:solidFill>
                  <a:srgbClr val="002060"/>
                </a:solidFill>
                <a:cs typeface="Calibri" pitchFamily="34" charset="0"/>
              </a:rPr>
              <a:t>ОУ «</a:t>
            </a:r>
            <a:r>
              <a:rPr lang="ru-RU" sz="1600" b="1" dirty="0" err="1">
                <a:solidFill>
                  <a:srgbClr val="002060"/>
                </a:solidFill>
                <a:cs typeface="Calibri" pitchFamily="34" charset="0"/>
              </a:rPr>
              <a:t>Хантайская</a:t>
            </a:r>
            <a:r>
              <a:rPr lang="ru-RU" sz="1600" b="1" dirty="0">
                <a:solidFill>
                  <a:srgbClr val="002060"/>
                </a:solidFill>
                <a:cs typeface="Calibri" pitchFamily="34" charset="0"/>
              </a:rPr>
              <a:t> ОШ№10»</a:t>
            </a:r>
            <a:endParaRPr lang="ru-RU" sz="1600" b="1" dirty="0">
              <a:solidFill>
                <a:srgbClr val="002060"/>
              </a:solidFill>
            </a:endParaRPr>
          </a:p>
          <a:p>
            <a:pPr marL="342900" indent="-342900" algn="just" eaLnBrk="0" hangingPunct="0">
              <a:buClr>
                <a:srgbClr val="FF0000"/>
              </a:buClr>
              <a:buSzPct val="110000"/>
              <a:buFont typeface="Wingdings" pitchFamily="2" charset="2"/>
              <a:buChar char="ü"/>
            </a:pPr>
            <a:r>
              <a:rPr lang="ru-RU" sz="1600" b="1" dirty="0">
                <a:solidFill>
                  <a:srgbClr val="002060"/>
                </a:solidFill>
                <a:cs typeface="Calibri" pitchFamily="34" charset="0"/>
              </a:rPr>
              <a:t>ТМК ОУ «</a:t>
            </a:r>
            <a:r>
              <a:rPr lang="ru-RU" sz="1600" b="1" dirty="0" err="1">
                <a:solidFill>
                  <a:srgbClr val="002060"/>
                </a:solidFill>
                <a:cs typeface="Calibri" pitchFamily="34" charset="0"/>
              </a:rPr>
              <a:t>Носковская</a:t>
            </a:r>
            <a:r>
              <a:rPr lang="ru-RU" sz="1600" b="1" dirty="0">
                <a:solidFill>
                  <a:srgbClr val="002060"/>
                </a:solidFill>
                <a:cs typeface="Calibri" pitchFamily="34" charset="0"/>
              </a:rPr>
              <a:t> средняя школа-интернат»</a:t>
            </a:r>
            <a:endParaRPr lang="ru-RU" sz="1600" b="1" dirty="0">
              <a:solidFill>
                <a:srgbClr val="002060"/>
              </a:solidFill>
            </a:endParaRPr>
          </a:p>
          <a:p>
            <a:pPr marL="342900" indent="-342900" algn="just" eaLnBrk="0" hangingPunct="0">
              <a:buClr>
                <a:srgbClr val="FF0000"/>
              </a:buClr>
              <a:buSzPct val="110000"/>
              <a:buFont typeface="Wingdings" pitchFamily="2" charset="2"/>
              <a:buChar char="ü"/>
            </a:pPr>
            <a:r>
              <a:rPr lang="ru-RU" sz="1600" b="1" dirty="0">
                <a:solidFill>
                  <a:srgbClr val="002060"/>
                </a:solidFill>
                <a:cs typeface="Calibri" pitchFamily="34" charset="0"/>
              </a:rPr>
              <a:t>ТМК ДОУ «</a:t>
            </a:r>
            <a:r>
              <a:rPr lang="ru-RU" sz="1600" b="1" dirty="0" err="1">
                <a:solidFill>
                  <a:srgbClr val="002060"/>
                </a:solidFill>
                <a:cs typeface="Calibri" pitchFamily="34" charset="0"/>
              </a:rPr>
              <a:t>Хатангский</a:t>
            </a:r>
            <a:r>
              <a:rPr lang="ru-RU" sz="1600" b="1" dirty="0">
                <a:solidFill>
                  <a:srgbClr val="002060"/>
                </a:solidFill>
                <a:cs typeface="Calibri" pitchFamily="34" charset="0"/>
              </a:rPr>
              <a:t> детский сад «Лучик»</a:t>
            </a:r>
          </a:p>
          <a:p>
            <a:pPr marL="342900" indent="-342900" algn="just" eaLnBrk="0" hangingPunct="0">
              <a:buClr>
                <a:srgbClr val="FF0000"/>
              </a:buClr>
              <a:buSzPct val="110000"/>
              <a:buFont typeface="Wingdings" pitchFamily="2" charset="2"/>
              <a:buChar char="ü"/>
            </a:pPr>
            <a:r>
              <a:rPr lang="ru-RU" sz="1600" b="1" dirty="0">
                <a:solidFill>
                  <a:srgbClr val="002060"/>
                </a:solidFill>
              </a:rPr>
              <a:t>ТМК ДОУ «</a:t>
            </a:r>
            <a:r>
              <a:rPr lang="ru-RU" sz="1600" b="1" dirty="0" err="1">
                <a:solidFill>
                  <a:srgbClr val="002060"/>
                </a:solidFill>
              </a:rPr>
              <a:t>Носковский</a:t>
            </a:r>
            <a:r>
              <a:rPr lang="ru-RU" sz="1600" b="1" dirty="0">
                <a:solidFill>
                  <a:srgbClr val="002060"/>
                </a:solidFill>
              </a:rPr>
              <a:t> детский сад»</a:t>
            </a:r>
          </a:p>
          <a:p>
            <a:pPr marL="342900" indent="-342900" algn="just" eaLnBrk="0" hangingPunct="0">
              <a:buClr>
                <a:srgbClr val="FF0000"/>
              </a:buClr>
              <a:buSzPct val="110000"/>
              <a:buFont typeface="Wingdings" pitchFamily="2" charset="2"/>
              <a:buChar char="ü"/>
            </a:pPr>
            <a:r>
              <a:rPr lang="ru-RU" sz="1600" b="1" dirty="0">
                <a:solidFill>
                  <a:srgbClr val="002060"/>
                </a:solidFill>
              </a:rPr>
              <a:t>ТМК ДОУ «</a:t>
            </a:r>
            <a:r>
              <a:rPr lang="ru-RU" sz="1600" b="1" dirty="0" err="1">
                <a:solidFill>
                  <a:srgbClr val="002060"/>
                </a:solidFill>
              </a:rPr>
              <a:t>Хатангский</a:t>
            </a:r>
            <a:r>
              <a:rPr lang="ru-RU" sz="1600" b="1" dirty="0">
                <a:solidFill>
                  <a:srgbClr val="002060"/>
                </a:solidFill>
              </a:rPr>
              <a:t> детский сад «Солнышко»</a:t>
            </a:r>
          </a:p>
          <a:p>
            <a:pPr algn="just" eaLnBrk="0" hangingPunct="0"/>
            <a:endParaRPr lang="ru-RU" sz="1600" b="1" dirty="0">
              <a:solidFill>
                <a:srgbClr val="C00000"/>
              </a:solidFill>
            </a:endParaRPr>
          </a:p>
        </p:txBody>
      </p:sp>
      <p:pic>
        <p:nvPicPr>
          <p:cNvPr id="10242" name="Picture 2" descr="F:\разные презентации ММЦ\конференция_2015\суд.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1556792"/>
            <a:ext cx="3024336" cy="20162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Выноска со стрелкой вниз 5"/>
          <p:cNvSpPr/>
          <p:nvPr/>
        </p:nvSpPr>
        <p:spPr>
          <a:xfrm>
            <a:off x="251520" y="1063849"/>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a:solidFill>
                  <a:srgbClr val="C00000"/>
                </a:solidFill>
              </a:rPr>
              <a:t>СУДЕБНЫЕ РЕШЕНИЯ</a:t>
            </a:r>
          </a:p>
        </p:txBody>
      </p:sp>
      <p:cxnSp>
        <p:nvCxnSpPr>
          <p:cNvPr id="3" name="Прямая соединительная линия 2"/>
          <p:cNvCxnSpPr/>
          <p:nvPr/>
        </p:nvCxnSpPr>
        <p:spPr>
          <a:xfrm>
            <a:off x="0" y="357301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Выноска со стрелкой вниз 8"/>
          <p:cNvSpPr/>
          <p:nvPr/>
        </p:nvSpPr>
        <p:spPr>
          <a:xfrm>
            <a:off x="251520" y="3732923"/>
            <a:ext cx="5112568" cy="718974"/>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a:solidFill>
                  <a:srgbClr val="C00000"/>
                </a:solidFill>
              </a:rPr>
              <a:t>Предписания </a:t>
            </a:r>
            <a:r>
              <a:rPr lang="ru-RU" b="1" dirty="0" err="1">
                <a:solidFill>
                  <a:srgbClr val="C00000"/>
                </a:solidFill>
              </a:rPr>
              <a:t>Роспотребнадзора</a:t>
            </a:r>
            <a:endParaRPr lang="ru-RU" b="1" dirty="0">
              <a:solidFill>
                <a:srgbClr val="C00000"/>
              </a:solidFill>
            </a:endParaRPr>
          </a:p>
        </p:txBody>
      </p:sp>
      <p:sp>
        <p:nvSpPr>
          <p:cNvPr id="10" name="Выноска со стрелкой вниз 9"/>
          <p:cNvSpPr/>
          <p:nvPr/>
        </p:nvSpPr>
        <p:spPr>
          <a:xfrm>
            <a:off x="5940152" y="3732923"/>
            <a:ext cx="3024336"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a:solidFill>
                  <a:srgbClr val="C00000"/>
                </a:solidFill>
              </a:rPr>
              <a:t>Предписания </a:t>
            </a:r>
            <a:r>
              <a:rPr lang="ru-RU" b="1" dirty="0" err="1">
                <a:solidFill>
                  <a:srgbClr val="C00000"/>
                </a:solidFill>
              </a:rPr>
              <a:t>Пожнадзора</a:t>
            </a:r>
            <a:endParaRPr lang="ru-RU" b="1" dirty="0">
              <a:solidFill>
                <a:srgbClr val="C00000"/>
              </a:solidFill>
            </a:endParaRPr>
          </a:p>
        </p:txBody>
      </p:sp>
      <p:sp>
        <p:nvSpPr>
          <p:cNvPr id="4" name="Прямоугольник 3"/>
          <p:cNvSpPr/>
          <p:nvPr/>
        </p:nvSpPr>
        <p:spPr>
          <a:xfrm>
            <a:off x="108860" y="4451897"/>
            <a:ext cx="5471252" cy="830997"/>
          </a:xfrm>
          <a:prstGeom prst="rect">
            <a:avLst/>
          </a:prstGeom>
        </p:spPr>
        <p:txBody>
          <a:bodyPr wrap="square">
            <a:spAutoFit/>
          </a:bodyPr>
          <a:lstStyle/>
          <a:p>
            <a:pPr marL="285750" indent="-285750" algn="just" eaLnBrk="0" hangingPunct="0">
              <a:buClr>
                <a:srgbClr val="FF0000"/>
              </a:buClr>
              <a:buSzPct val="110000"/>
              <a:buFont typeface="Arial" pitchFamily="34" charset="0"/>
              <a:buChar char="•"/>
            </a:pPr>
            <a:r>
              <a:rPr lang="ru-RU" sz="1600" b="1" dirty="0">
                <a:solidFill>
                  <a:srgbClr val="002060"/>
                </a:solidFill>
              </a:rPr>
              <a:t>исполнение в 2015 г. – 5 детских садов и 12 школ</a:t>
            </a:r>
          </a:p>
          <a:p>
            <a:pPr marL="285750" indent="-285750" algn="just" eaLnBrk="0" hangingPunct="0">
              <a:buClr>
                <a:srgbClr val="FF0000"/>
              </a:buClr>
              <a:buSzPct val="110000"/>
              <a:buFont typeface="Arial" pitchFamily="34" charset="0"/>
              <a:buChar char="•"/>
            </a:pPr>
            <a:r>
              <a:rPr lang="ru-RU" sz="1600" b="1" dirty="0">
                <a:solidFill>
                  <a:srgbClr val="002060"/>
                </a:solidFill>
              </a:rPr>
              <a:t>исполнение в 2016 г. -  3 детских сада и 4 школы</a:t>
            </a:r>
          </a:p>
          <a:p>
            <a:pPr marL="285750" indent="-285750" algn="just" eaLnBrk="0" hangingPunct="0">
              <a:buClr>
                <a:srgbClr val="FF0000"/>
              </a:buClr>
              <a:buSzPct val="110000"/>
              <a:buFont typeface="Arial" pitchFamily="34" charset="0"/>
              <a:buChar char="•"/>
            </a:pPr>
            <a:r>
              <a:rPr lang="ru-RU" sz="1600" b="1" dirty="0">
                <a:solidFill>
                  <a:srgbClr val="002060"/>
                </a:solidFill>
              </a:rPr>
              <a:t>исполнение в 2017 г. – 1 детский сад и 1 школа</a:t>
            </a:r>
          </a:p>
        </p:txBody>
      </p:sp>
      <p:sp>
        <p:nvSpPr>
          <p:cNvPr id="7" name="Прямоугольник 6"/>
          <p:cNvSpPr/>
          <p:nvPr/>
        </p:nvSpPr>
        <p:spPr>
          <a:xfrm>
            <a:off x="6550225" y="4542350"/>
            <a:ext cx="1879554" cy="338554"/>
          </a:xfrm>
          <a:prstGeom prst="rect">
            <a:avLst/>
          </a:prstGeom>
        </p:spPr>
        <p:txBody>
          <a:bodyPr wrap="none">
            <a:spAutoFit/>
          </a:bodyPr>
          <a:lstStyle/>
          <a:p>
            <a:pPr marL="285750" indent="-285750">
              <a:buClr>
                <a:srgbClr val="FF0000"/>
              </a:buClr>
              <a:buSzPct val="110000"/>
              <a:buFont typeface="Arial" pitchFamily="34" charset="0"/>
              <a:buChar char="•"/>
            </a:pPr>
            <a:r>
              <a:rPr lang="ru-RU" sz="1600" b="1" dirty="0">
                <a:solidFill>
                  <a:srgbClr val="002060"/>
                </a:solidFill>
              </a:rPr>
              <a:t>9 учреждений</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 name="Рисунок 9" descr="Логотип-педсовета.png"/>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7504" y="44624"/>
            <a:ext cx="462915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6" descr="F:\разные презентации ММЦ\конференция_2015\111img_2821.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0" y="961232"/>
            <a:ext cx="5868144" cy="4797533"/>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F:\разные презентации ММЦ\конференция_2015\111img_2976.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l="-2"/>
          <a:stretch/>
        </p:blipFill>
        <p:spPr bwMode="auto">
          <a:xfrm>
            <a:off x="4536504" y="961232"/>
            <a:ext cx="4607496" cy="47975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2770" name="Прямоугольник 2"/>
          <p:cNvSpPr>
            <a:spLocks noChangeArrowheads="1"/>
          </p:cNvSpPr>
          <p:nvPr/>
        </p:nvSpPr>
        <p:spPr bwMode="auto">
          <a:xfrm>
            <a:off x="214282" y="0"/>
            <a:ext cx="86439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400" b="1" dirty="0" smtClean="0">
                <a:solidFill>
                  <a:schemeClr val="tx2"/>
                </a:solidFill>
              </a:rPr>
              <a:t>ПОДГОТОВКА ОБРАЗОВАТЕЛЬНЫХ ОРГАНИЗАЦИЙ К НОВОМУ УЧЕБНОМУ ГОДУ</a:t>
            </a:r>
            <a:endParaRPr lang="ru-RU" sz="2400" dirty="0">
              <a:solidFill>
                <a:schemeClr val="tx2"/>
              </a:solidFill>
            </a:endParaRPr>
          </a:p>
        </p:txBody>
      </p:sp>
      <p:sp>
        <p:nvSpPr>
          <p:cNvPr id="32771" name="Rectangle 1"/>
          <p:cNvSpPr>
            <a:spLocks noChangeArrowheads="1"/>
          </p:cNvSpPr>
          <p:nvPr/>
        </p:nvSpPr>
        <p:spPr bwMode="auto">
          <a:xfrm>
            <a:off x="285750" y="1357313"/>
            <a:ext cx="8858250"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indent="449263" eaLnBrk="0" hangingPunct="0">
              <a:buFont typeface="Arial" charset="0"/>
              <a:buChar char="•"/>
            </a:pPr>
            <a:endParaRPr lang="ru-RU"/>
          </a:p>
          <a:p>
            <a:pPr indent="449263" eaLnBrk="0" hangingPunct="0"/>
            <a:endParaRPr lang="ru-RU" b="1">
              <a:cs typeface="Times New Roman" pitchFamily="18" charset="0"/>
            </a:endParaRPr>
          </a:p>
          <a:p>
            <a:pPr indent="449263" eaLnBrk="0" hangingPunct="0"/>
            <a:endParaRPr lang="ru-RU" b="1">
              <a:cs typeface="Times New Roman" pitchFamily="18" charset="0"/>
            </a:endParaRPr>
          </a:p>
          <a:p>
            <a:pPr indent="449263" eaLnBrk="0" hangingPunct="0"/>
            <a:endParaRPr lang="ru-RU" b="1"/>
          </a:p>
          <a:p>
            <a:pPr indent="449263" eaLnBrk="0" hangingPunct="0"/>
            <a:endParaRPr lang="ru-RU"/>
          </a:p>
        </p:txBody>
      </p:sp>
      <p:sp>
        <p:nvSpPr>
          <p:cNvPr id="32772" name="Прямоугольник 7"/>
          <p:cNvSpPr>
            <a:spLocks noChangeArrowheads="1"/>
          </p:cNvSpPr>
          <p:nvPr/>
        </p:nvSpPr>
        <p:spPr bwMode="auto">
          <a:xfrm>
            <a:off x="500063" y="1071563"/>
            <a:ext cx="842962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a:solidFill>
                  <a:srgbClr val="025198"/>
                </a:solidFill>
              </a:rPr>
              <a:t> </a:t>
            </a:r>
            <a:endParaRPr lang="ru-RU" sz="2400">
              <a:solidFill>
                <a:srgbClr val="C00000"/>
              </a:solidFill>
            </a:endParaRPr>
          </a:p>
          <a:p>
            <a:endParaRPr lang="ru-RU" sz="2400">
              <a:solidFill>
                <a:srgbClr val="C00000"/>
              </a:solidFill>
            </a:endParaRPr>
          </a:p>
          <a:p>
            <a:endParaRPr lang="ru-RU" sz="2400">
              <a:solidFill>
                <a:srgbClr val="C00000"/>
              </a:solidFill>
            </a:endParaRPr>
          </a:p>
          <a:p>
            <a:r>
              <a:rPr lang="ru-RU" sz="2400">
                <a:solidFill>
                  <a:srgbClr val="C00000"/>
                </a:solidFill>
              </a:rPr>
              <a:t> </a:t>
            </a:r>
          </a:p>
        </p:txBody>
      </p:sp>
      <p:sp>
        <p:nvSpPr>
          <p:cNvPr id="32773" name="Прямоугольник 3"/>
          <p:cNvSpPr>
            <a:spLocks noChangeArrowheads="1"/>
          </p:cNvSpPr>
          <p:nvPr/>
        </p:nvSpPr>
        <p:spPr bwMode="auto">
          <a:xfrm>
            <a:off x="3851920" y="1046143"/>
            <a:ext cx="5077769" cy="505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lnSpc>
                <a:spcPts val="3000"/>
              </a:lnSpc>
              <a:buClr>
                <a:srgbClr val="FF0000"/>
              </a:buClr>
              <a:buFont typeface="Wingdings" pitchFamily="2" charset="2"/>
              <a:buChar char="v"/>
            </a:pPr>
            <a:r>
              <a:rPr lang="ru-RU" b="1" dirty="0">
                <a:solidFill>
                  <a:srgbClr val="0070C0"/>
                </a:solidFill>
              </a:rPr>
              <a:t> </a:t>
            </a:r>
            <a:r>
              <a:rPr lang="ru-RU" b="1" dirty="0">
                <a:solidFill>
                  <a:srgbClr val="002060"/>
                </a:solidFill>
              </a:rPr>
              <a:t>ремонтные работы капитального характера  с целью создания комфортных условий в интернатах  </a:t>
            </a:r>
          </a:p>
          <a:p>
            <a:pPr marL="285750" indent="-285750">
              <a:lnSpc>
                <a:spcPts val="3000"/>
              </a:lnSpc>
              <a:buClr>
                <a:srgbClr val="FF0000"/>
              </a:buClr>
              <a:buFont typeface="Wingdings" pitchFamily="2" charset="2"/>
              <a:buChar char="v"/>
            </a:pPr>
            <a:r>
              <a:rPr lang="ru-RU" b="1" dirty="0">
                <a:solidFill>
                  <a:srgbClr val="002060"/>
                </a:solidFill>
              </a:rPr>
              <a:t> исполнение предписаний органов </a:t>
            </a:r>
            <a:r>
              <a:rPr lang="ru-RU" b="1" dirty="0" err="1">
                <a:solidFill>
                  <a:srgbClr val="002060"/>
                </a:solidFill>
              </a:rPr>
              <a:t>Госпожнадзора</a:t>
            </a:r>
            <a:endParaRPr lang="ru-RU" b="1" dirty="0">
              <a:solidFill>
                <a:srgbClr val="002060"/>
              </a:solidFill>
            </a:endParaRPr>
          </a:p>
          <a:p>
            <a:pPr marL="285750" indent="-285750">
              <a:lnSpc>
                <a:spcPts val="3000"/>
              </a:lnSpc>
              <a:buClr>
                <a:srgbClr val="FF0000"/>
              </a:buClr>
              <a:buFont typeface="Wingdings" pitchFamily="2" charset="2"/>
              <a:buChar char="v"/>
            </a:pPr>
            <a:r>
              <a:rPr lang="ru-RU" b="1" dirty="0">
                <a:solidFill>
                  <a:srgbClr val="002060"/>
                </a:solidFill>
              </a:rPr>
              <a:t> оборудование территорий  учреждений </a:t>
            </a:r>
            <a:r>
              <a:rPr lang="ru-RU" b="1" dirty="0" err="1">
                <a:solidFill>
                  <a:srgbClr val="002060"/>
                </a:solidFill>
              </a:rPr>
              <a:t>периметральными</a:t>
            </a:r>
            <a:r>
              <a:rPr lang="ru-RU" b="1" dirty="0">
                <a:solidFill>
                  <a:srgbClr val="002060"/>
                </a:solidFill>
              </a:rPr>
              <a:t> ограждениями  </a:t>
            </a:r>
          </a:p>
          <a:p>
            <a:pPr marL="285750" indent="-285750">
              <a:lnSpc>
                <a:spcPts val="3000"/>
              </a:lnSpc>
              <a:buClr>
                <a:srgbClr val="FF0000"/>
              </a:buClr>
              <a:buFont typeface="Wingdings" pitchFamily="2" charset="2"/>
              <a:buChar char="v"/>
            </a:pPr>
            <a:r>
              <a:rPr lang="ru-RU" b="1" dirty="0">
                <a:solidFill>
                  <a:srgbClr val="002060"/>
                </a:solidFill>
              </a:rPr>
              <a:t> замена деревянных оконных блоков на окна из ПВХ профиля </a:t>
            </a:r>
          </a:p>
          <a:p>
            <a:pPr marL="285750" indent="-285750">
              <a:lnSpc>
                <a:spcPts val="3000"/>
              </a:lnSpc>
              <a:buClr>
                <a:srgbClr val="FF0000"/>
              </a:buClr>
              <a:buFont typeface="Wingdings" pitchFamily="2" charset="2"/>
              <a:buChar char="v"/>
            </a:pPr>
            <a:r>
              <a:rPr lang="ru-RU" b="1" dirty="0">
                <a:solidFill>
                  <a:srgbClr val="002060"/>
                </a:solidFill>
              </a:rPr>
              <a:t> ремонтные работы  по переоборудованию туалетных комнат  в детских садах </a:t>
            </a:r>
          </a:p>
          <a:p>
            <a:pPr marL="285750" indent="-285750">
              <a:lnSpc>
                <a:spcPts val="3000"/>
              </a:lnSpc>
              <a:buClr>
                <a:srgbClr val="FF0000"/>
              </a:buClr>
              <a:buFont typeface="Wingdings" pitchFamily="2" charset="2"/>
              <a:buChar char="v"/>
            </a:pPr>
            <a:endParaRPr lang="ru-RU" dirty="0"/>
          </a:p>
        </p:txBody>
      </p:sp>
      <p:pic>
        <p:nvPicPr>
          <p:cNvPr id="32774" name="Picture 4" descr="\\consultant\сетевые документы\Брикина\фото ремонты 2014\туалет. комнаты льдинка.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311781" y="3518520"/>
            <a:ext cx="3456384" cy="221987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5" name="Picture 7" descr="\\consultant\сетевые документы\Брикина\фото ремонты 2014\утепление фасада Сындасский детский сад.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11781" y="1043098"/>
            <a:ext cx="3410977" cy="245791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3794" name="Picture 1" descr="\\consultant\Сетевые документы\Лозовицкая\Изображение\Изображение 00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929058" y="1142984"/>
            <a:ext cx="3172518" cy="224940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1" descr="C:\Users\Елена\Desktop\волочанка\Покраска тротуара, клумб..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14282" y="1048050"/>
            <a:ext cx="2919026" cy="232609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5" descr="C:\Users\Елена\Desktop\волочанка\Покраска детской площадки, макета чума, оленя, скамеек..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500693" y="3429000"/>
            <a:ext cx="3300753" cy="23208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6" descr="\\consultant\Сетевые документы\Лозовицкая\СОШ 5 (7).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1500166" y="3429000"/>
            <a:ext cx="3037096" cy="24201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2"/>
          <p:cNvSpPr>
            <a:spLocks noChangeArrowheads="1"/>
          </p:cNvSpPr>
          <p:nvPr/>
        </p:nvSpPr>
        <p:spPr bwMode="auto">
          <a:xfrm>
            <a:off x="285750" y="42869"/>
            <a:ext cx="86439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400" b="1" dirty="0" smtClean="0">
                <a:solidFill>
                  <a:schemeClr val="tx2"/>
                </a:solidFill>
              </a:rPr>
              <a:t>ПОДГОТОВКА ОБРАЗОВАТЕЛЬНЫХ ОРГАНИЗАЦИЙ К НОВОМУ УЧЕБНОМУ ГОДУ</a:t>
            </a:r>
            <a:endParaRPr lang="ru-RU" sz="2400"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4818" name="Picture 3" descr="\\consultant\Сетевые документы\Друппова\фото интернат\коридор 3этаж (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07763" y="999254"/>
            <a:ext cx="3364950" cy="23134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19" name="Picture 3" descr="C:\Users\Елена\Desktop\волочанка\ф4.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445975" y="3458944"/>
            <a:ext cx="3364950" cy="210263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3" descr="\\consultant\сетевые документы\Брикина\фото ремонты 2014\ремонт входных групп льдинка.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5198479" y="1052736"/>
            <a:ext cx="3730492" cy="19877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1" name="Picture 4" descr="\\consultant\сетевые документы\Брикина\фото ремонты 2014\носок школл.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586603" y="2924944"/>
            <a:ext cx="3364950" cy="27340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consultant\сетевые документы\Брикина\фото ремонты 2014\носок школл.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221738" y="2924944"/>
            <a:ext cx="3364950" cy="27340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2"/>
          <p:cNvSpPr>
            <a:spLocks noChangeArrowheads="1"/>
          </p:cNvSpPr>
          <p:nvPr/>
        </p:nvSpPr>
        <p:spPr bwMode="auto">
          <a:xfrm>
            <a:off x="285750" y="42869"/>
            <a:ext cx="86439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400" b="1" dirty="0" smtClean="0">
                <a:solidFill>
                  <a:schemeClr val="tx2"/>
                </a:solidFill>
              </a:rPr>
              <a:t>ПОДГОТОВКА ОБРАЗОВАТЕЛЬНЫХ ОРГАНИЗАЦИЙ К НОВОМУ УЧЕБНОМУ ГОДУ</a:t>
            </a:r>
            <a:endParaRPr lang="ru-RU" sz="2400"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5843" name="Прямоугольник 2"/>
          <p:cNvSpPr>
            <a:spLocks noChangeArrowheads="1"/>
          </p:cNvSpPr>
          <p:nvPr/>
        </p:nvSpPr>
        <p:spPr bwMode="auto">
          <a:xfrm>
            <a:off x="179512" y="58282"/>
            <a:ext cx="885698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400" b="1" dirty="0" smtClean="0">
                <a:solidFill>
                  <a:schemeClr val="tx2"/>
                </a:solidFill>
              </a:rPr>
              <a:t>СОХРАНЕНИЕ МАЛОКОМПЛЕКТНЫХ ШКОЛ – </a:t>
            </a:r>
          </a:p>
          <a:p>
            <a:r>
              <a:rPr lang="ru-RU" sz="2400" b="1" dirty="0" smtClean="0">
                <a:solidFill>
                  <a:schemeClr val="tx2"/>
                </a:solidFill>
              </a:rPr>
              <a:t>ВАЖНЕЙШАЯ ЗАДАЧА РЕГИОНОВ</a:t>
            </a:r>
            <a:endParaRPr lang="ru-RU" sz="2400" dirty="0">
              <a:solidFill>
                <a:schemeClr val="tx2"/>
              </a:solidFill>
            </a:endParaRPr>
          </a:p>
        </p:txBody>
      </p:sp>
      <p:sp>
        <p:nvSpPr>
          <p:cNvPr id="35844" name="Rectangle 1"/>
          <p:cNvSpPr>
            <a:spLocks noChangeArrowheads="1"/>
          </p:cNvSpPr>
          <p:nvPr/>
        </p:nvSpPr>
        <p:spPr bwMode="auto">
          <a:xfrm>
            <a:off x="3945632" y="1124744"/>
            <a:ext cx="5090864"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eaLnBrk="0" hangingPunct="0"/>
            <a:r>
              <a:rPr lang="ru-RU" b="1" dirty="0" smtClean="0">
                <a:solidFill>
                  <a:srgbClr val="002060"/>
                </a:solidFill>
                <a:cs typeface="Times New Roman" pitchFamily="18" charset="0"/>
              </a:rPr>
              <a:t>«</a:t>
            </a:r>
            <a:r>
              <a:rPr lang="ru-RU" b="1" dirty="0">
                <a:solidFill>
                  <a:srgbClr val="002060"/>
                </a:solidFill>
                <a:cs typeface="Times New Roman" pitchFamily="18" charset="0"/>
              </a:rPr>
              <a:t>Нам </a:t>
            </a:r>
            <a:r>
              <a:rPr lang="ru-RU" b="1" dirty="0">
                <a:solidFill>
                  <a:srgbClr val="C00000"/>
                </a:solidFill>
                <a:cs typeface="Times New Roman" pitchFamily="18" charset="0"/>
              </a:rPr>
              <a:t>важно обеспечить </a:t>
            </a:r>
            <a:r>
              <a:rPr lang="ru-RU" b="1" dirty="0">
                <a:solidFill>
                  <a:srgbClr val="002060"/>
                </a:solidFill>
                <a:cs typeface="Times New Roman" pitchFamily="18" charset="0"/>
              </a:rPr>
              <a:t>каждому ребенку, где </a:t>
            </a:r>
            <a:r>
              <a:rPr lang="ru-RU" b="1" dirty="0" smtClean="0">
                <a:solidFill>
                  <a:srgbClr val="002060"/>
                </a:solidFill>
                <a:cs typeface="Times New Roman" pitchFamily="18" charset="0"/>
              </a:rPr>
              <a:t>бы </a:t>
            </a:r>
            <a:r>
              <a:rPr lang="ru-RU" b="1" dirty="0">
                <a:solidFill>
                  <a:srgbClr val="002060"/>
                </a:solidFill>
                <a:cs typeface="Times New Roman" pitchFamily="18" charset="0"/>
              </a:rPr>
              <a:t>он ни жил: в большом городе или в </a:t>
            </a:r>
            <a:r>
              <a:rPr lang="ru-RU" b="1" dirty="0" smtClean="0">
                <a:solidFill>
                  <a:srgbClr val="002060"/>
                </a:solidFill>
                <a:cs typeface="Times New Roman" pitchFamily="18" charset="0"/>
              </a:rPr>
              <a:t>маленьком </a:t>
            </a:r>
            <a:r>
              <a:rPr lang="ru-RU" b="1" dirty="0">
                <a:solidFill>
                  <a:srgbClr val="C00000"/>
                </a:solidFill>
                <a:cs typeface="Times New Roman" pitchFamily="18" charset="0"/>
              </a:rPr>
              <a:t>селе,</a:t>
            </a:r>
            <a:r>
              <a:rPr lang="ru-RU" b="1" dirty="0">
                <a:cs typeface="Times New Roman" pitchFamily="18" charset="0"/>
              </a:rPr>
              <a:t> </a:t>
            </a:r>
            <a:r>
              <a:rPr lang="ru-RU" b="1" dirty="0">
                <a:solidFill>
                  <a:srgbClr val="002060"/>
                </a:solidFill>
                <a:cs typeface="Times New Roman" pitchFamily="18" charset="0"/>
              </a:rPr>
              <a:t>доступ к качественному </a:t>
            </a:r>
          </a:p>
          <a:p>
            <a:pPr eaLnBrk="0" hangingPunct="0"/>
            <a:r>
              <a:rPr lang="ru-RU" b="1" dirty="0" smtClean="0">
                <a:solidFill>
                  <a:srgbClr val="002060"/>
                </a:solidFill>
                <a:cs typeface="Times New Roman" pitchFamily="18" charset="0"/>
              </a:rPr>
              <a:t>школьному образованию…сейчас </a:t>
            </a:r>
            <a:r>
              <a:rPr lang="ru-RU" b="1" dirty="0">
                <a:solidFill>
                  <a:srgbClr val="002060"/>
                </a:solidFill>
                <a:cs typeface="Times New Roman" pitchFamily="18" charset="0"/>
              </a:rPr>
              <a:t>мы перед регионами ставим задачу сохранения в максимальной степени сети сельских </a:t>
            </a:r>
            <a:r>
              <a:rPr lang="ru-RU" b="1" dirty="0" smtClean="0">
                <a:solidFill>
                  <a:srgbClr val="002060"/>
                </a:solidFill>
                <a:cs typeface="Times New Roman" pitchFamily="18" charset="0"/>
              </a:rPr>
              <a:t>школ…. </a:t>
            </a:r>
            <a:endParaRPr lang="ru-RU" b="1" dirty="0">
              <a:solidFill>
                <a:srgbClr val="002060"/>
              </a:solidFill>
              <a:cs typeface="Times New Roman" pitchFamily="18" charset="0"/>
            </a:endParaRPr>
          </a:p>
        </p:txBody>
      </p:sp>
      <p:pic>
        <p:nvPicPr>
          <p:cNvPr id="35846" name="Picture 6" descr="F:\разные презентации ММЦ\конференция_2015\i.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496" y="1124744"/>
            <a:ext cx="3888432" cy="24037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35496" y="3430252"/>
            <a:ext cx="4572508" cy="2308324"/>
          </a:xfrm>
          <a:prstGeom prst="rect">
            <a:avLst/>
          </a:prstGeom>
        </p:spPr>
        <p:txBody>
          <a:bodyPr wrap="square">
            <a:spAutoFit/>
          </a:bodyPr>
          <a:lstStyle/>
          <a:p>
            <a:pPr eaLnBrk="0" hangingPunct="0"/>
            <a:r>
              <a:rPr lang="ru-RU" b="1" dirty="0" smtClean="0">
                <a:solidFill>
                  <a:srgbClr val="002060"/>
                </a:solidFill>
                <a:cs typeface="Times New Roman" pitchFamily="18" charset="0"/>
              </a:rPr>
              <a:t>… В </a:t>
            </a:r>
            <a:r>
              <a:rPr lang="ru-RU" b="1" dirty="0">
                <a:solidFill>
                  <a:srgbClr val="002060"/>
                </a:solidFill>
                <a:cs typeface="Times New Roman" pitchFamily="18" charset="0"/>
              </a:rPr>
              <a:t>селе школа </a:t>
            </a:r>
            <a:r>
              <a:rPr lang="ru-RU" b="1" dirty="0">
                <a:solidFill>
                  <a:srgbClr val="002060"/>
                </a:solidFill>
                <a:latin typeface="Calibri" pitchFamily="34" charset="0"/>
                <a:cs typeface="Times New Roman" pitchFamily="18" charset="0"/>
              </a:rPr>
              <a:t>–</a:t>
            </a:r>
            <a:r>
              <a:rPr lang="ru-RU" b="1" dirty="0">
                <a:solidFill>
                  <a:srgbClr val="002060"/>
                </a:solidFill>
                <a:cs typeface="Times New Roman" pitchFamily="18" charset="0"/>
              </a:rPr>
              <a:t> это не только</a:t>
            </a:r>
            <a:r>
              <a:rPr lang="ru-RU" b="1" dirty="0">
                <a:cs typeface="Times New Roman" pitchFamily="18" charset="0"/>
              </a:rPr>
              <a:t> </a:t>
            </a:r>
            <a:r>
              <a:rPr lang="ru-RU" b="1" dirty="0">
                <a:solidFill>
                  <a:srgbClr val="C00000"/>
                </a:solidFill>
                <a:cs typeface="Times New Roman" pitchFamily="18" charset="0"/>
              </a:rPr>
              <a:t>образовательная организация, но и центр культуры, центр интеллектуального развития</a:t>
            </a:r>
            <a:r>
              <a:rPr lang="ru-RU" b="1" dirty="0">
                <a:cs typeface="Times New Roman" pitchFamily="18" charset="0"/>
              </a:rPr>
              <a:t>. </a:t>
            </a:r>
            <a:r>
              <a:rPr lang="ru-RU" b="1" dirty="0">
                <a:solidFill>
                  <a:srgbClr val="002060"/>
                </a:solidFill>
                <a:cs typeface="Times New Roman" pitchFamily="18" charset="0"/>
              </a:rPr>
              <a:t>И не зря говорят, что если исчезает школа, то исчезает и село, поэтому это важная не только образовательная, но и</a:t>
            </a:r>
            <a:r>
              <a:rPr lang="ru-RU" b="1" dirty="0">
                <a:cs typeface="Times New Roman" pitchFamily="18" charset="0"/>
              </a:rPr>
              <a:t> </a:t>
            </a:r>
            <a:r>
              <a:rPr lang="ru-RU" b="1" dirty="0">
                <a:solidFill>
                  <a:srgbClr val="C00000"/>
                </a:solidFill>
                <a:cs typeface="Times New Roman" pitchFamily="18" charset="0"/>
              </a:rPr>
              <a:t>социальная </a:t>
            </a:r>
            <a:r>
              <a:rPr lang="ru-RU" b="1" dirty="0">
                <a:solidFill>
                  <a:srgbClr val="002060"/>
                </a:solidFill>
                <a:cs typeface="Times New Roman" pitchFamily="18" charset="0"/>
              </a:rPr>
              <a:t>задача»</a:t>
            </a:r>
          </a:p>
        </p:txBody>
      </p:sp>
      <p:pic>
        <p:nvPicPr>
          <p:cNvPr id="8195" name="Picture 3" descr="F:\разные презентации ММЦ\конференция_2015\школа волочанка.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rot="5400000">
            <a:off x="5490264" y="2092637"/>
            <a:ext cx="2450141" cy="470763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81" name="Прямоугольник 180"/>
          <p:cNvSpPr/>
          <p:nvPr/>
        </p:nvSpPr>
        <p:spPr>
          <a:xfrm>
            <a:off x="0" y="2801707"/>
            <a:ext cx="9144000" cy="1404157"/>
          </a:xfrm>
          <a:prstGeom prst="rect">
            <a:avLst/>
          </a:prstGeom>
          <a:solidFill>
            <a:schemeClr val="accent1">
              <a:lumMod val="60000"/>
              <a:lumOff val="40000"/>
            </a:schemeClr>
          </a:solidFill>
          <a:ln w="38100">
            <a:noFill/>
          </a:ln>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a:defRPr/>
            </a:pPr>
            <a:endParaRPr lang="ru-RU" b="1" dirty="0"/>
          </a:p>
        </p:txBody>
      </p:sp>
      <p:cxnSp>
        <p:nvCxnSpPr>
          <p:cNvPr id="33" name="Прямая соединительная линия 32"/>
          <p:cNvCxnSpPr/>
          <p:nvPr/>
        </p:nvCxnSpPr>
        <p:spPr>
          <a:xfrm>
            <a:off x="0" y="785813"/>
            <a:ext cx="9144000" cy="0"/>
          </a:xfrm>
          <a:prstGeom prst="line">
            <a:avLst/>
          </a:prstGeom>
          <a:ln w="57150">
            <a:solidFill>
              <a:srgbClr val="3661A6"/>
            </a:solidFill>
          </a:ln>
        </p:spPr>
        <p:style>
          <a:lnRef idx="1">
            <a:schemeClr val="accent1"/>
          </a:lnRef>
          <a:fillRef idx="0">
            <a:schemeClr val="accent1"/>
          </a:fillRef>
          <a:effectRef idx="0">
            <a:schemeClr val="accent1"/>
          </a:effectRef>
          <a:fontRef idx="minor">
            <a:schemeClr val="tx1"/>
          </a:fontRef>
        </p:style>
      </p:cxnSp>
      <p:sp>
        <p:nvSpPr>
          <p:cNvPr id="36872" name="Rectangle 13"/>
          <p:cNvSpPr>
            <a:spLocks noChangeArrowheads="1"/>
          </p:cNvSpPr>
          <p:nvPr/>
        </p:nvSpPr>
        <p:spPr bwMode="auto">
          <a:xfrm>
            <a:off x="285720" y="142852"/>
            <a:ext cx="50720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ru-RU" sz="2400" b="1" dirty="0" smtClean="0">
                <a:solidFill>
                  <a:schemeClr val="tx2"/>
                </a:solidFill>
              </a:rPr>
              <a:t>ДОШКОЛЬНОЕ ОБРАЗОВАНИЕ</a:t>
            </a:r>
            <a:endParaRPr lang="ru-RU" sz="2400" b="1" dirty="0">
              <a:solidFill>
                <a:schemeClr val="tx2"/>
              </a:solidFill>
            </a:endParaRPr>
          </a:p>
        </p:txBody>
      </p:sp>
      <p:sp>
        <p:nvSpPr>
          <p:cNvPr id="14" name="TextBox 13"/>
          <p:cNvSpPr txBox="1"/>
          <p:nvPr/>
        </p:nvSpPr>
        <p:spPr>
          <a:xfrm>
            <a:off x="215445" y="4086118"/>
            <a:ext cx="8874125" cy="1733808"/>
          </a:xfrm>
          <a:prstGeom prst="rect">
            <a:avLst/>
          </a:prstGeom>
          <a:noFill/>
        </p:spPr>
        <p:txBody>
          <a:bodyPr numCol="3">
            <a:spAutoFit/>
          </a:bodyPr>
          <a:lstStyle/>
          <a:p>
            <a:pPr marL="342900" indent="-342900">
              <a:lnSpc>
                <a:spcPts val="1600"/>
              </a:lnSpc>
              <a:buFont typeface="+mj-lt"/>
              <a:buAutoNum type="arabicPeriod"/>
              <a:defRPr/>
            </a:pPr>
            <a:r>
              <a:rPr lang="ru-RU" sz="1400" dirty="0">
                <a:latin typeface="+mn-lt"/>
              </a:rPr>
              <a:t>Балахтинский район</a:t>
            </a:r>
          </a:p>
          <a:p>
            <a:pPr marL="342900" indent="-342900">
              <a:lnSpc>
                <a:spcPts val="1600"/>
              </a:lnSpc>
              <a:buFont typeface="+mj-lt"/>
              <a:buAutoNum type="arabicPeriod"/>
              <a:defRPr/>
            </a:pPr>
            <a:r>
              <a:rPr lang="ru-RU" sz="1400" dirty="0">
                <a:latin typeface="+mn-lt"/>
              </a:rPr>
              <a:t>г. Бородино</a:t>
            </a:r>
          </a:p>
          <a:p>
            <a:pPr marL="342900" indent="-342900">
              <a:lnSpc>
                <a:spcPts val="1600"/>
              </a:lnSpc>
              <a:buFont typeface="+mj-lt"/>
              <a:buAutoNum type="arabicPeriod"/>
              <a:defRPr/>
            </a:pPr>
            <a:r>
              <a:rPr lang="ru-RU" sz="1400" dirty="0">
                <a:latin typeface="+mn-lt"/>
              </a:rPr>
              <a:t>г. Назарово</a:t>
            </a:r>
          </a:p>
          <a:p>
            <a:pPr marL="342900" indent="-342900">
              <a:lnSpc>
                <a:spcPts val="1600"/>
              </a:lnSpc>
              <a:buFont typeface="+mj-lt"/>
              <a:buAutoNum type="arabicPeriod"/>
              <a:defRPr/>
            </a:pPr>
            <a:r>
              <a:rPr lang="ru-RU" sz="1400" dirty="0">
                <a:latin typeface="+mn-lt"/>
              </a:rPr>
              <a:t>г. Норильск</a:t>
            </a:r>
          </a:p>
          <a:p>
            <a:pPr marL="342900" indent="-342900">
              <a:lnSpc>
                <a:spcPts val="1600"/>
              </a:lnSpc>
              <a:buFont typeface="+mj-lt"/>
              <a:buAutoNum type="arabicPeriod"/>
              <a:defRPr/>
            </a:pPr>
            <a:r>
              <a:rPr lang="ru-RU" sz="1400" dirty="0">
                <a:latin typeface="+mn-lt"/>
              </a:rPr>
              <a:t>Дзержинский район</a:t>
            </a:r>
          </a:p>
          <a:p>
            <a:pPr marL="342900" indent="-342900">
              <a:lnSpc>
                <a:spcPts val="1600"/>
              </a:lnSpc>
              <a:buFont typeface="+mj-lt"/>
              <a:buAutoNum type="arabicPeriod"/>
              <a:defRPr/>
            </a:pPr>
            <a:r>
              <a:rPr lang="ru-RU" sz="1400" dirty="0">
                <a:latin typeface="+mn-lt"/>
              </a:rPr>
              <a:t>Енисейский район</a:t>
            </a:r>
          </a:p>
          <a:p>
            <a:pPr marL="342900" indent="-342900">
              <a:lnSpc>
                <a:spcPts val="1600"/>
              </a:lnSpc>
              <a:buFont typeface="+mj-lt"/>
              <a:buAutoNum type="arabicPeriod"/>
              <a:defRPr/>
            </a:pPr>
            <a:r>
              <a:rPr lang="ru-RU" sz="1400" dirty="0">
                <a:latin typeface="+mn-lt"/>
              </a:rPr>
              <a:t>ЗАТО г. </a:t>
            </a:r>
            <a:r>
              <a:rPr lang="ru-RU" sz="1400" dirty="0" smtClean="0">
                <a:latin typeface="+mn-lt"/>
              </a:rPr>
              <a:t>Железногорск</a:t>
            </a:r>
          </a:p>
          <a:p>
            <a:pPr marL="342900" indent="-342900">
              <a:lnSpc>
                <a:spcPts val="1600"/>
              </a:lnSpc>
              <a:buFont typeface="+mj-lt"/>
              <a:buAutoNum type="arabicPeriod"/>
              <a:defRPr/>
            </a:pPr>
            <a:r>
              <a:rPr lang="ru-RU" sz="1400" dirty="0">
                <a:latin typeface="+mn-lt"/>
              </a:rPr>
              <a:t>ЗАТО г. Зеленогорск</a:t>
            </a:r>
          </a:p>
          <a:p>
            <a:pPr marL="342900" indent="-342900">
              <a:lnSpc>
                <a:spcPts val="1600"/>
              </a:lnSpc>
              <a:buFont typeface="+mj-lt"/>
              <a:buAutoNum type="arabicPeriod"/>
              <a:defRPr/>
            </a:pPr>
            <a:r>
              <a:rPr lang="ru-RU" sz="1400" dirty="0" err="1" smtClean="0">
                <a:latin typeface="+mn-lt"/>
              </a:rPr>
              <a:t>Каратузский</a:t>
            </a:r>
            <a:r>
              <a:rPr lang="ru-RU" sz="1400" dirty="0" smtClean="0">
                <a:latin typeface="+mn-lt"/>
              </a:rPr>
              <a:t> </a:t>
            </a:r>
            <a:r>
              <a:rPr lang="ru-RU" sz="1400" dirty="0">
                <a:latin typeface="+mn-lt"/>
              </a:rPr>
              <a:t>район</a:t>
            </a:r>
          </a:p>
          <a:p>
            <a:pPr marL="342900" indent="-342900">
              <a:lnSpc>
                <a:spcPts val="1600"/>
              </a:lnSpc>
              <a:buFont typeface="+mj-lt"/>
              <a:buAutoNum type="arabicPeriod"/>
              <a:defRPr/>
            </a:pPr>
            <a:r>
              <a:rPr lang="ru-RU" sz="1400" dirty="0">
                <a:latin typeface="+mn-lt"/>
              </a:rPr>
              <a:t>Кежемский район</a:t>
            </a:r>
          </a:p>
          <a:p>
            <a:pPr marL="342900" indent="-342900">
              <a:lnSpc>
                <a:spcPts val="1600"/>
              </a:lnSpc>
              <a:buFont typeface="+mj-lt"/>
              <a:buAutoNum type="arabicPeriod"/>
              <a:defRPr/>
            </a:pPr>
            <a:r>
              <a:rPr lang="ru-RU" sz="1400" dirty="0">
                <a:latin typeface="+mn-lt"/>
              </a:rPr>
              <a:t>Краснотуранский район</a:t>
            </a:r>
          </a:p>
          <a:p>
            <a:pPr marL="342900" indent="-342900">
              <a:lnSpc>
                <a:spcPts val="1600"/>
              </a:lnSpc>
              <a:buFont typeface="+mj-lt"/>
              <a:buAutoNum type="arabicPeriod"/>
              <a:defRPr/>
            </a:pPr>
            <a:r>
              <a:rPr lang="ru-RU" sz="1400" dirty="0">
                <a:latin typeface="+mn-lt"/>
              </a:rPr>
              <a:t>Мотыгинский район</a:t>
            </a:r>
          </a:p>
          <a:p>
            <a:pPr marL="342900" indent="-342900">
              <a:lnSpc>
                <a:spcPts val="1600"/>
              </a:lnSpc>
              <a:buFont typeface="+mj-lt"/>
              <a:buAutoNum type="arabicPeriod"/>
              <a:defRPr/>
            </a:pPr>
            <a:r>
              <a:rPr lang="ru-RU" sz="1400" dirty="0">
                <a:latin typeface="+mn-lt"/>
              </a:rPr>
              <a:t>Назаровский район</a:t>
            </a:r>
          </a:p>
          <a:p>
            <a:pPr marL="342900" indent="-342900">
              <a:lnSpc>
                <a:spcPts val="1600"/>
              </a:lnSpc>
              <a:buFont typeface="+mj-lt"/>
              <a:buAutoNum type="arabicPeriod"/>
              <a:defRPr/>
            </a:pPr>
            <a:r>
              <a:rPr lang="ru-RU" sz="1400" dirty="0">
                <a:latin typeface="+mn-lt"/>
              </a:rPr>
              <a:t>Нижнеингашский район</a:t>
            </a:r>
          </a:p>
          <a:p>
            <a:pPr marL="342900" indent="-342900">
              <a:lnSpc>
                <a:spcPts val="1600"/>
              </a:lnSpc>
              <a:buFont typeface="+mj-lt"/>
              <a:buAutoNum type="arabicPeriod"/>
              <a:defRPr/>
            </a:pPr>
            <a:r>
              <a:rPr lang="ru-RU" sz="1400" dirty="0" err="1" smtClean="0">
                <a:latin typeface="+mn-lt"/>
              </a:rPr>
              <a:t>Новоселовский</a:t>
            </a:r>
            <a:r>
              <a:rPr lang="ru-RU" sz="1400" dirty="0" smtClean="0">
                <a:latin typeface="+mn-lt"/>
              </a:rPr>
              <a:t> район</a:t>
            </a:r>
          </a:p>
          <a:p>
            <a:pPr marL="342900" indent="-342900">
              <a:lnSpc>
                <a:spcPts val="1600"/>
              </a:lnSpc>
              <a:buFont typeface="+mj-lt"/>
              <a:buAutoNum type="arabicPeriod"/>
              <a:defRPr/>
            </a:pPr>
            <a:r>
              <a:rPr lang="ru-RU" sz="1400" dirty="0" smtClean="0">
                <a:latin typeface="+mn-lt"/>
              </a:rPr>
              <a:t>Рыбинский район</a:t>
            </a:r>
          </a:p>
          <a:p>
            <a:pPr marL="342900" indent="-342900">
              <a:lnSpc>
                <a:spcPts val="1600"/>
              </a:lnSpc>
              <a:buFont typeface="+mj-lt"/>
              <a:buAutoNum type="arabicPeriod"/>
              <a:defRPr/>
            </a:pPr>
            <a:r>
              <a:rPr lang="ru-RU" sz="1400" b="1" dirty="0" smtClean="0">
                <a:solidFill>
                  <a:srgbClr val="C00000"/>
                </a:solidFill>
                <a:latin typeface="+mn-lt"/>
              </a:rPr>
              <a:t>Таймырский </a:t>
            </a:r>
            <a:br>
              <a:rPr lang="ru-RU" sz="1400" b="1" dirty="0" smtClean="0">
                <a:solidFill>
                  <a:srgbClr val="C00000"/>
                </a:solidFill>
                <a:latin typeface="+mn-lt"/>
              </a:rPr>
            </a:br>
            <a:r>
              <a:rPr lang="ru-RU" sz="1400" b="1" dirty="0" smtClean="0">
                <a:solidFill>
                  <a:srgbClr val="C00000"/>
                </a:solidFill>
                <a:latin typeface="+mn-lt"/>
              </a:rPr>
              <a:t>Долгано-Ненецкий район</a:t>
            </a:r>
          </a:p>
          <a:p>
            <a:pPr marL="342900" indent="-342900">
              <a:lnSpc>
                <a:spcPts val="1600"/>
              </a:lnSpc>
              <a:buFont typeface="+mj-lt"/>
              <a:buAutoNum type="arabicPeriod"/>
              <a:defRPr/>
            </a:pPr>
            <a:r>
              <a:rPr lang="ru-RU" sz="1400" dirty="0" err="1" smtClean="0">
                <a:latin typeface="+mn-lt"/>
              </a:rPr>
              <a:t>Тасеевский</a:t>
            </a:r>
            <a:r>
              <a:rPr lang="ru-RU" sz="1400" dirty="0" smtClean="0">
                <a:latin typeface="+mn-lt"/>
              </a:rPr>
              <a:t> </a:t>
            </a:r>
            <a:r>
              <a:rPr lang="ru-RU" sz="1400" dirty="0">
                <a:latin typeface="+mn-lt"/>
              </a:rPr>
              <a:t>район</a:t>
            </a:r>
          </a:p>
          <a:p>
            <a:pPr marL="342900" indent="-342900">
              <a:lnSpc>
                <a:spcPts val="1600"/>
              </a:lnSpc>
              <a:buFont typeface="+mj-lt"/>
              <a:buAutoNum type="arabicPeriod"/>
              <a:defRPr/>
            </a:pPr>
            <a:r>
              <a:rPr lang="ru-RU" sz="1400" dirty="0">
                <a:latin typeface="+mn-lt"/>
              </a:rPr>
              <a:t>Туруханский район</a:t>
            </a:r>
          </a:p>
          <a:p>
            <a:pPr marL="342900" indent="-342900">
              <a:lnSpc>
                <a:spcPts val="1600"/>
              </a:lnSpc>
              <a:buFont typeface="+mj-lt"/>
              <a:buAutoNum type="arabicPeriod"/>
              <a:defRPr/>
            </a:pPr>
            <a:r>
              <a:rPr lang="ru-RU" sz="1400" dirty="0">
                <a:latin typeface="+mn-lt"/>
              </a:rPr>
              <a:t>Шарыповский район</a:t>
            </a:r>
          </a:p>
          <a:p>
            <a:pPr marL="342900" indent="-342900">
              <a:lnSpc>
                <a:spcPts val="1600"/>
              </a:lnSpc>
              <a:buFont typeface="+mj-lt"/>
              <a:buAutoNum type="arabicPeriod"/>
              <a:defRPr/>
            </a:pPr>
            <a:r>
              <a:rPr lang="ru-RU" sz="1400" dirty="0">
                <a:latin typeface="+mn-lt"/>
              </a:rPr>
              <a:t>Эвенкийский район </a:t>
            </a:r>
          </a:p>
        </p:txBody>
      </p:sp>
      <p:pic>
        <p:nvPicPr>
          <p:cNvPr id="10" name="Picture 18" descr="C:\Documents and Settings\imc_ap\Рабочий стол\Сибирский образовательный форум_2014\фото для баннера\Супрунюк дети\DSC_0375.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76416" y="1834908"/>
            <a:ext cx="3031029" cy="2020686"/>
          </a:xfrm>
          <a:prstGeom prst="rect">
            <a:avLst/>
          </a:prstGeom>
          <a:ln w="38100" cap="rnd">
            <a:solidFill>
              <a:srgbClr val="FFFFFF"/>
            </a:solidFill>
          </a:ln>
          <a:effectLst>
            <a:outerShdw blurRad="76200" dist="95250" dir="10500000" sx="97000" sy="23000" kx="900000" algn="br" rotWithShape="0">
              <a:srgbClr val="000000">
                <a:alpha val="20000"/>
              </a:srgbClr>
            </a:outerShdw>
          </a:effectLst>
          <a:extLst>
            <a:ext uri="{909E8E84-426E-40DD-AFC4-6F175D3DCCD1}">
              <a14:hiddenFill xmlns="" xmlns:a14="http://schemas.microsoft.com/office/drawing/2010/main">
                <a:solidFill>
                  <a:srgbClr val="FFFFFF"/>
                </a:solidFill>
              </a14:hiddenFill>
            </a:ext>
          </a:extLst>
        </p:spPr>
      </p:pic>
      <p:pic>
        <p:nvPicPr>
          <p:cNvPr id="15" name="Picture 25" descr="C:\Documents and Settings\imc_ap\Рабочий стол\Сибирский образовательный форум_2014\Администрация_дети коренные\_MG_8264.JPG"/>
          <p:cNvPicPr>
            <a:picLocks noChangeAspect="1" noChangeArrowheads="1"/>
          </p:cNvPicPr>
          <p:nvPr/>
        </p:nvPicPr>
        <p:blipFill>
          <a:blip r:embed="rId5" cstate="email">
            <a:extLst>
              <a:ext uri="{BEBA8EAE-BF5A-486C-A8C5-ECC9F3942E4B}">
                <a14:imgProps xmlns="" xmlns:a14="http://schemas.microsoft.com/office/drawing/2010/main">
                  <a14:imgLayer r:embed="rId6">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5854735" y="1834908"/>
            <a:ext cx="3031028" cy="2020685"/>
          </a:xfrm>
          <a:prstGeom prst="rect">
            <a:avLst/>
          </a:prstGeom>
          <a:ln w="38100" cap="rnd">
            <a:solidFill>
              <a:srgbClr val="FFFFFF"/>
            </a:solidFill>
          </a:ln>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16" name="Picture 3" descr="F:\разные презентации ММЦ\конференция_2015\phpThumb_generated_thumbnailjpg.jp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3656007" y="1362317"/>
            <a:ext cx="1814502" cy="2775730"/>
          </a:xfrm>
          <a:prstGeom prst="rect">
            <a:avLst/>
          </a:prstGeom>
          <a:ln w="38100" cap="rnd">
            <a:solidFill>
              <a:srgbClr val="FFFFFF"/>
            </a:solidFill>
          </a:ln>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sp>
        <p:nvSpPr>
          <p:cNvPr id="34" name="Выноска со стрелкой вниз 33"/>
          <p:cNvSpPr/>
          <p:nvPr/>
        </p:nvSpPr>
        <p:spPr>
          <a:xfrm>
            <a:off x="1907705" y="1000108"/>
            <a:ext cx="5688632" cy="500066"/>
          </a:xfrm>
          <a:prstGeom prst="downArrowCallout">
            <a:avLst>
              <a:gd name="adj1" fmla="val 0"/>
              <a:gd name="adj2" fmla="val 372275"/>
              <a:gd name="adj3" fmla="val 25000"/>
              <a:gd name="adj4" fmla="val 73180"/>
            </a:avLst>
          </a:prstGeom>
          <a:solidFill>
            <a:schemeClr val="accent1">
              <a:lumMod val="60000"/>
              <a:lumOff val="40000"/>
              <a:alpha val="50196"/>
            </a:scheme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a:defRPr/>
            </a:pPr>
            <a:r>
              <a:rPr lang="ru-RU" sz="2000" b="1" dirty="0">
                <a:solidFill>
                  <a:srgbClr val="C00000"/>
                </a:solidFill>
              </a:rPr>
              <a:t>РЕШЕНА ПРОБЛЕМА ОЧЕРЕДНОСТИ </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0" name="Диаграмма 4"/>
          <p:cNvGraphicFramePr>
            <a:graphicFrameLocks/>
          </p:cNvGraphicFramePr>
          <p:nvPr/>
        </p:nvGraphicFramePr>
        <p:xfrm>
          <a:off x="65316" y="1000108"/>
          <a:ext cx="4376868" cy="2881132"/>
        </p:xfrm>
        <a:graphic>
          <a:graphicData uri="http://schemas.openxmlformats.org/presentationml/2006/ole">
            <p:oleObj spid="_x0000_s2228" name="Worksheet" r:id="rId5" imgW="5057699" imgH="1714500" progId="Excel.Sheet.8">
              <p:embed/>
            </p:oleObj>
          </a:graphicData>
        </a:graphic>
      </p:graphicFrame>
      <p:sp>
        <p:nvSpPr>
          <p:cNvPr id="2053"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1" name="Диаграмма 2"/>
          <p:cNvGraphicFramePr>
            <a:graphicFrameLocks/>
          </p:cNvGraphicFramePr>
          <p:nvPr/>
        </p:nvGraphicFramePr>
        <p:xfrm>
          <a:off x="4537984" y="2390088"/>
          <a:ext cx="4545210" cy="3305607"/>
        </p:xfrm>
        <a:graphic>
          <a:graphicData uri="http://schemas.openxmlformats.org/presentationml/2006/ole">
            <p:oleObj spid="_x0000_s2229" name="Worksheet" r:id="rId6" imgW="4438554" imgH="3057480" progId="Excel.Sheet.8">
              <p:embed/>
            </p:oleObj>
          </a:graphicData>
        </a:graphic>
      </p:graphicFrame>
      <p:sp>
        <p:nvSpPr>
          <p:cNvPr id="8" name="Прямоугольник 7"/>
          <p:cNvSpPr/>
          <p:nvPr/>
        </p:nvSpPr>
        <p:spPr>
          <a:xfrm>
            <a:off x="214282" y="214290"/>
            <a:ext cx="7677294" cy="461665"/>
          </a:xfrm>
          <a:prstGeom prst="rect">
            <a:avLst/>
          </a:prstGeom>
        </p:spPr>
        <p:txBody>
          <a:bodyPr wrap="none">
            <a:spAutoFit/>
          </a:bodyPr>
          <a:lstStyle/>
          <a:p>
            <a:r>
              <a:rPr lang="ru-RU" sz="2400" b="1" dirty="0" smtClean="0">
                <a:solidFill>
                  <a:schemeClr val="tx2"/>
                </a:solidFill>
              </a:rPr>
              <a:t>ДОСТУПНОСТЬ ДОШКОЛЬНОГО ОБРАЗОВАНИЯ </a:t>
            </a:r>
            <a:endParaRPr lang="ru-RU" sz="2400" b="1" dirty="0">
              <a:solidFill>
                <a:schemeClr val="tx2"/>
              </a:solidFill>
            </a:endParaRPr>
          </a:p>
        </p:txBody>
      </p:sp>
      <p:pic>
        <p:nvPicPr>
          <p:cNvPr id="9" name="Рисунок 8" descr="1.png"/>
          <p:cNvPicPr>
            <a:picLocks noChangeAspect="1"/>
          </p:cNvPicPr>
          <p:nvPr/>
        </p:nvPicPr>
        <p:blipFill>
          <a:blip r:embed="rId7" cstate="email"/>
          <a:stretch>
            <a:fillRect/>
          </a:stretch>
        </p:blipFill>
        <p:spPr>
          <a:xfrm>
            <a:off x="6643702" y="1142984"/>
            <a:ext cx="2500298" cy="1653343"/>
          </a:xfrm>
          <a:prstGeom prst="rect">
            <a:avLst/>
          </a:prstGeom>
          <a:ln>
            <a:noFill/>
          </a:ln>
          <a:effectLst>
            <a:softEdge rad="112500"/>
          </a:effectLst>
        </p:spPr>
      </p:pic>
      <p:pic>
        <p:nvPicPr>
          <p:cNvPr id="10" name="Рисунок 9" descr="1_.png"/>
          <p:cNvPicPr>
            <a:picLocks noChangeAspect="1"/>
          </p:cNvPicPr>
          <p:nvPr/>
        </p:nvPicPr>
        <p:blipFill>
          <a:blip r:embed="rId8" cstate="email"/>
          <a:stretch>
            <a:fillRect/>
          </a:stretch>
        </p:blipFill>
        <p:spPr>
          <a:xfrm>
            <a:off x="66642" y="3888928"/>
            <a:ext cx="2714644" cy="179508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0" y="1142984"/>
            <a:ext cx="6858015" cy="4452501"/>
          </a:xfrm>
          <a:prstGeom prst="rect">
            <a:avLst/>
          </a:prstGeom>
          <a:noFill/>
          <a:ln>
            <a:noFill/>
          </a:ln>
          <a:extLst/>
        </p:spPr>
        <p:txBody>
          <a:bodyPr wrap="square" anchor="ctr">
            <a:spAutoFit/>
          </a:bodyPr>
          <a:lstStyle>
            <a:lvl1pPr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экспертиза </a:t>
            </a:r>
            <a:r>
              <a:rPr lang="ru-RU" altLang="ru-RU" b="1" dirty="0">
                <a:solidFill>
                  <a:srgbClr val="002060"/>
                </a:solidFill>
                <a:latin typeface="+mn-lt"/>
                <a:cs typeface="Times New Roman" panose="02020603050405020304" pitchFamily="18" charset="0"/>
              </a:rPr>
              <a:t>полученных  моделей;</a:t>
            </a:r>
          </a:p>
          <a:p>
            <a:pPr marL="176213" algn="just">
              <a:lnSpc>
                <a:spcPts val="2000"/>
              </a:lnSpc>
              <a:buFont typeface="Arial" pitchFamily="34" charset="0"/>
              <a:buChar char="•"/>
              <a:defRPr/>
            </a:pPr>
            <a:r>
              <a:rPr lang="ru-RU" altLang="ru-RU" b="1" dirty="0" smtClean="0">
                <a:solidFill>
                  <a:srgbClr val="C00000"/>
                </a:solidFill>
                <a:latin typeface="+mn-lt"/>
                <a:cs typeface="Times New Roman" panose="02020603050405020304" pitchFamily="18" charset="0"/>
              </a:rPr>
              <a:t>рекомендации </a:t>
            </a:r>
            <a:r>
              <a:rPr lang="ru-RU" altLang="ru-RU" b="1" dirty="0">
                <a:solidFill>
                  <a:srgbClr val="C00000"/>
                </a:solidFill>
                <a:latin typeface="+mn-lt"/>
                <a:cs typeface="Times New Roman" panose="02020603050405020304" pitchFamily="18" charset="0"/>
              </a:rPr>
              <a:t>педагогического сообщества на основе экспертизы для дальнейшего совершенствования;</a:t>
            </a:r>
          </a:p>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методические </a:t>
            </a:r>
            <a:r>
              <a:rPr lang="ru-RU" altLang="ru-RU" b="1" dirty="0">
                <a:solidFill>
                  <a:srgbClr val="002060"/>
                </a:solidFill>
                <a:latin typeface="+mn-lt"/>
                <a:cs typeface="Times New Roman" panose="02020603050405020304" pitchFamily="18" charset="0"/>
              </a:rPr>
              <a:t>продукты по итогам апробации моделей введения ФГОС ДО, их доступность;</a:t>
            </a:r>
          </a:p>
          <a:p>
            <a:pPr marL="176213" algn="just">
              <a:lnSpc>
                <a:spcPts val="2000"/>
              </a:lnSpc>
              <a:buFont typeface="Arial" pitchFamily="34" charset="0"/>
              <a:buChar char="•"/>
              <a:defRPr/>
            </a:pPr>
            <a:r>
              <a:rPr lang="ru-RU" altLang="ru-RU" b="1" dirty="0" smtClean="0">
                <a:solidFill>
                  <a:srgbClr val="C00000"/>
                </a:solidFill>
                <a:latin typeface="+mn-lt"/>
                <a:cs typeface="Times New Roman" panose="02020603050405020304" pitchFamily="18" charset="0"/>
              </a:rPr>
              <a:t>рекомендации </a:t>
            </a:r>
            <a:r>
              <a:rPr lang="ru-RU" altLang="ru-RU" b="1" dirty="0">
                <a:solidFill>
                  <a:srgbClr val="C00000"/>
                </a:solidFill>
                <a:latin typeface="+mn-lt"/>
                <a:cs typeface="Times New Roman" panose="02020603050405020304" pitchFamily="18" charset="0"/>
              </a:rPr>
              <a:t>по реализации моделей другими образовательными организациями;</a:t>
            </a:r>
          </a:p>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тиражирование </a:t>
            </a:r>
            <a:r>
              <a:rPr lang="ru-RU" altLang="ru-RU" b="1" dirty="0">
                <a:solidFill>
                  <a:srgbClr val="002060"/>
                </a:solidFill>
                <a:latin typeface="+mn-lt"/>
                <a:cs typeface="Times New Roman" panose="02020603050405020304" pitchFamily="18" charset="0"/>
              </a:rPr>
              <a:t>успешных практик</a:t>
            </a:r>
            <a:r>
              <a:rPr lang="ru-RU" altLang="ru-RU" b="1" dirty="0" smtClean="0">
                <a:solidFill>
                  <a:srgbClr val="002060"/>
                </a:solidFill>
                <a:latin typeface="+mn-lt"/>
                <a:cs typeface="Times New Roman" panose="02020603050405020304" pitchFamily="18" charset="0"/>
              </a:rPr>
              <a:t>;</a:t>
            </a:r>
          </a:p>
          <a:p>
            <a:pPr marL="176213" algn="just">
              <a:lnSpc>
                <a:spcPts val="2000"/>
              </a:lnSpc>
              <a:buFont typeface="Arial" pitchFamily="34" charset="0"/>
              <a:buChar char="•"/>
              <a:defRPr/>
            </a:pPr>
            <a:r>
              <a:rPr lang="ru-RU" altLang="ru-RU" b="1" dirty="0" smtClean="0">
                <a:solidFill>
                  <a:srgbClr val="C00000"/>
                </a:solidFill>
                <a:latin typeface="+mn-lt"/>
                <a:cs typeface="Times New Roman" panose="02020603050405020304" pitchFamily="18" charset="0"/>
              </a:rPr>
              <a:t>выявленные </a:t>
            </a:r>
            <a:r>
              <a:rPr lang="ru-RU" altLang="ru-RU" b="1" dirty="0">
                <a:solidFill>
                  <a:srgbClr val="C00000"/>
                </a:solidFill>
                <a:latin typeface="+mn-lt"/>
                <a:cs typeface="Times New Roman" panose="02020603050405020304" pitchFamily="18" charset="0"/>
              </a:rPr>
              <a:t>на основе диагностики сформированные предпосылки учебной деятельности;</a:t>
            </a:r>
          </a:p>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отработка </a:t>
            </a:r>
            <a:r>
              <a:rPr lang="ru-RU" altLang="ru-RU" b="1" dirty="0">
                <a:solidFill>
                  <a:srgbClr val="002060"/>
                </a:solidFill>
                <a:latin typeface="+mn-lt"/>
                <a:cs typeface="Times New Roman" panose="02020603050405020304" pitchFamily="18" charset="0"/>
              </a:rPr>
              <a:t>механизмов сетевого взаимодействия;</a:t>
            </a:r>
          </a:p>
          <a:p>
            <a:pPr marL="176213" algn="just">
              <a:lnSpc>
                <a:spcPts val="2000"/>
              </a:lnSpc>
              <a:buFont typeface="Arial" pitchFamily="34" charset="0"/>
              <a:buChar char="•"/>
              <a:defRPr/>
            </a:pPr>
            <a:r>
              <a:rPr lang="ru-RU" altLang="ru-RU" b="1" dirty="0" smtClean="0">
                <a:solidFill>
                  <a:srgbClr val="C00000"/>
                </a:solidFill>
                <a:latin typeface="+mn-lt"/>
                <a:cs typeface="Times New Roman" panose="02020603050405020304" pitchFamily="18" charset="0"/>
              </a:rPr>
              <a:t>обновление </a:t>
            </a:r>
            <a:r>
              <a:rPr lang="ru-RU" altLang="ru-RU" b="1" dirty="0">
                <a:solidFill>
                  <a:srgbClr val="C00000"/>
                </a:solidFill>
                <a:latin typeface="+mn-lt"/>
                <a:cs typeface="Times New Roman" panose="02020603050405020304" pitchFamily="18" charset="0"/>
              </a:rPr>
              <a:t>предметно-развивающей среды;</a:t>
            </a:r>
          </a:p>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повышение </a:t>
            </a:r>
            <a:r>
              <a:rPr lang="ru-RU" altLang="ru-RU" b="1" dirty="0">
                <a:solidFill>
                  <a:srgbClr val="002060"/>
                </a:solidFill>
                <a:latin typeface="+mn-lt"/>
                <a:cs typeface="Times New Roman" panose="02020603050405020304" pitchFamily="18" charset="0"/>
              </a:rPr>
              <a:t>квалификации педагогических и управленческих кадров;</a:t>
            </a:r>
          </a:p>
          <a:p>
            <a:pPr marL="176213" algn="just">
              <a:lnSpc>
                <a:spcPts val="2000"/>
              </a:lnSpc>
              <a:buFont typeface="Arial" pitchFamily="34" charset="0"/>
              <a:buChar char="•"/>
              <a:defRPr/>
            </a:pPr>
            <a:r>
              <a:rPr lang="ru-RU" altLang="ru-RU" b="1" dirty="0" smtClean="0">
                <a:solidFill>
                  <a:srgbClr val="C00000"/>
                </a:solidFill>
                <a:latin typeface="+mn-lt"/>
                <a:cs typeface="Times New Roman" panose="02020603050405020304" pitchFamily="18" charset="0"/>
              </a:rPr>
              <a:t>повышение </a:t>
            </a:r>
            <a:r>
              <a:rPr lang="ru-RU" altLang="ru-RU" b="1" dirty="0">
                <a:solidFill>
                  <a:srgbClr val="C00000"/>
                </a:solidFill>
                <a:latin typeface="+mn-lt"/>
                <a:cs typeface="Times New Roman" panose="02020603050405020304" pitchFamily="18" charset="0"/>
              </a:rPr>
              <a:t>активности родителей;</a:t>
            </a:r>
          </a:p>
          <a:p>
            <a:pPr marL="176213" algn="just">
              <a:lnSpc>
                <a:spcPts val="2000"/>
              </a:lnSpc>
              <a:buFont typeface="Arial" pitchFamily="34" charset="0"/>
              <a:buChar char="•"/>
              <a:defRPr/>
            </a:pPr>
            <a:r>
              <a:rPr lang="ru-RU" altLang="ru-RU" b="1" dirty="0" smtClean="0">
                <a:solidFill>
                  <a:srgbClr val="002060"/>
                </a:solidFill>
                <a:latin typeface="+mn-lt"/>
                <a:cs typeface="Times New Roman" panose="02020603050405020304" pitchFamily="18" charset="0"/>
              </a:rPr>
              <a:t>вклад </a:t>
            </a:r>
            <a:r>
              <a:rPr lang="ru-RU" altLang="ru-RU" b="1" dirty="0">
                <a:solidFill>
                  <a:srgbClr val="002060"/>
                </a:solidFill>
                <a:latin typeface="+mn-lt"/>
                <a:cs typeface="Times New Roman" panose="02020603050405020304" pitchFamily="18" charset="0"/>
              </a:rPr>
              <a:t>в реализацию деятельности по введению ФГОС ДО </a:t>
            </a:r>
            <a:r>
              <a:rPr lang="ru-RU" altLang="ru-RU" b="1" dirty="0" smtClean="0">
                <a:solidFill>
                  <a:srgbClr val="002060"/>
                </a:solidFill>
                <a:latin typeface="+mn-lt"/>
                <a:cs typeface="Times New Roman" panose="02020603050405020304" pitchFamily="18" charset="0"/>
              </a:rPr>
              <a:t>в Таймырском районе</a:t>
            </a:r>
            <a:endParaRPr lang="ru-RU" altLang="ru-RU" b="1" dirty="0">
              <a:solidFill>
                <a:srgbClr val="002060"/>
              </a:solidFill>
              <a:latin typeface="+mn-lt"/>
              <a:cs typeface="Times New Roman" panose="02020603050405020304" pitchFamily="18" charset="0"/>
            </a:endParaRPr>
          </a:p>
        </p:txBody>
      </p:sp>
      <p:sp>
        <p:nvSpPr>
          <p:cNvPr id="37891" name="TextBox 3"/>
          <p:cNvSpPr txBox="1">
            <a:spLocks noChangeArrowheads="1"/>
          </p:cNvSpPr>
          <p:nvPr/>
        </p:nvSpPr>
        <p:spPr bwMode="auto">
          <a:xfrm>
            <a:off x="928719" y="26235"/>
            <a:ext cx="82153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smtClean="0">
                <a:solidFill>
                  <a:schemeClr val="tx2"/>
                </a:solidFill>
              </a:rPr>
              <a:t>ОЖИДАЕМЫЕ РЕЗУЛЬТАТЫ  ПИЛОТИРОВАНИЯ ФГОС ДО </a:t>
            </a:r>
            <a:endParaRPr lang="ru-RU" altLang="ru-RU" sz="2400" b="1" dirty="0">
              <a:solidFill>
                <a:schemeClr val="tx2"/>
              </a:solidFill>
            </a:endParaRPr>
          </a:p>
        </p:txBody>
      </p:sp>
      <p:pic>
        <p:nvPicPr>
          <p:cNvPr id="4" name="Рисунок 3" descr="девочка-смеется.png"/>
          <p:cNvPicPr>
            <a:picLocks noChangeAspect="1"/>
          </p:cNvPicPr>
          <p:nvPr/>
        </p:nvPicPr>
        <p:blipFill>
          <a:blip r:embed="rId4" cstate="email"/>
          <a:stretch>
            <a:fillRect/>
          </a:stretch>
        </p:blipFill>
        <p:spPr>
          <a:xfrm>
            <a:off x="6791322" y="1571612"/>
            <a:ext cx="2352678" cy="3530025"/>
          </a:xfrm>
          <a:prstGeom prst="rect">
            <a:avLst/>
          </a:prstGeom>
          <a:ln>
            <a:noFill/>
          </a:ln>
          <a:effectLst>
            <a:softEdge rad="112500"/>
          </a:effectLst>
        </p:spPr>
      </p:pic>
      <p:pic>
        <p:nvPicPr>
          <p:cNvPr id="5" name="Рисунок 4" descr="18521711.gif"/>
          <p:cNvPicPr>
            <a:picLocks noChangeAspect="1"/>
          </p:cNvPicPr>
          <p:nvPr/>
        </p:nvPicPr>
        <p:blipFill>
          <a:blip r:embed="rId5" cstate="email"/>
          <a:stretch>
            <a:fillRect/>
          </a:stretch>
        </p:blipFill>
        <p:spPr>
          <a:xfrm>
            <a:off x="214282" y="54430"/>
            <a:ext cx="645877" cy="785818"/>
          </a:xfrm>
          <a:prstGeom prst="rect">
            <a:avLst/>
          </a:prstGeom>
          <a:effectLst>
            <a:outerShdw blurRad="152400" dist="63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395536" y="188640"/>
            <a:ext cx="6329363" cy="571500"/>
          </a:xfrm>
        </p:spPr>
        <p:txBody>
          <a:bodyPr/>
          <a:lstStyle/>
          <a:p>
            <a:pPr algn="l"/>
            <a:r>
              <a:rPr lang="ru-RU" sz="2400" b="1" dirty="0" smtClean="0">
                <a:solidFill>
                  <a:schemeClr val="tx2"/>
                </a:solidFill>
                <a:latin typeface="Arial" charset="0"/>
                <a:cs typeface="Arial" charset="0"/>
              </a:rPr>
              <a:t>ОБЩЕЕ ОБРАЗОВАНИЕ </a:t>
            </a: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1980110548"/>
              </p:ext>
            </p:extLst>
          </p:nvPr>
        </p:nvGraphicFramePr>
        <p:xfrm>
          <a:off x="142844" y="1071546"/>
          <a:ext cx="4429156" cy="2643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Диаграмма 4"/>
          <p:cNvGraphicFramePr/>
          <p:nvPr>
            <p:extLst>
              <p:ext uri="{D42A27DB-BD31-4B8C-83A1-F6EECF244321}">
                <p14:modId xmlns="" xmlns:p14="http://schemas.microsoft.com/office/powerpoint/2010/main" val="702442923"/>
              </p:ext>
            </p:extLst>
          </p:nvPr>
        </p:nvGraphicFramePr>
        <p:xfrm>
          <a:off x="4071934" y="2714620"/>
          <a:ext cx="4929190" cy="2928958"/>
        </p:xfrm>
        <a:graphic>
          <a:graphicData uri="http://schemas.openxmlformats.org/drawingml/2006/chart">
            <c:chart xmlns:c="http://schemas.openxmlformats.org/drawingml/2006/chart" xmlns:r="http://schemas.openxmlformats.org/officeDocument/2006/relationships" r:id="rId5"/>
          </a:graphicData>
        </a:graphic>
      </p:graphicFrame>
      <p:pic>
        <p:nvPicPr>
          <p:cNvPr id="9" name="Рисунок 8" descr="ya-tehnologii-kotorie-mogut-perevernut-sistemu-obrazovaniya-1365500756.jpg"/>
          <p:cNvPicPr>
            <a:picLocks noChangeAspect="1"/>
          </p:cNvPicPr>
          <p:nvPr/>
        </p:nvPicPr>
        <p:blipFill>
          <a:blip r:embed="rId6" cstate="email"/>
          <a:stretch>
            <a:fillRect/>
          </a:stretch>
        </p:blipFill>
        <p:spPr>
          <a:xfrm>
            <a:off x="1000100" y="3786190"/>
            <a:ext cx="2436813" cy="1619250"/>
          </a:xfrm>
          <a:prstGeom prst="rect">
            <a:avLst/>
          </a:prstGeom>
          <a:ln>
            <a:noFill/>
          </a:ln>
          <a:effectLst>
            <a:softEdge rad="112500"/>
          </a:effectLst>
        </p:spPr>
      </p:pic>
      <p:pic>
        <p:nvPicPr>
          <p:cNvPr id="10" name="Рисунок 47" descr="3_.png"/>
          <p:cNvPicPr>
            <a:picLocks noChangeAspect="1"/>
          </p:cNvPicPr>
          <p:nvPr/>
        </p:nvPicPr>
        <p:blipFill>
          <a:blip r:embed="rId7" cstate="email"/>
          <a:srcRect/>
          <a:stretch>
            <a:fillRect/>
          </a:stretch>
        </p:blipFill>
        <p:spPr bwMode="auto">
          <a:xfrm>
            <a:off x="5214942" y="1071546"/>
            <a:ext cx="2679700" cy="177165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323528" y="476672"/>
            <a:ext cx="8229600" cy="285750"/>
          </a:xfrm>
        </p:spPr>
        <p:txBody>
          <a:bodyPr/>
          <a:lstStyle/>
          <a:p>
            <a:pPr algn="l"/>
            <a:r>
              <a:rPr lang="ru-RU" sz="2400" b="1" dirty="0" smtClean="0">
                <a:solidFill>
                  <a:schemeClr val="tx2"/>
                </a:solidFill>
                <a:latin typeface="Arial" charset="0"/>
                <a:cs typeface="Arial" charset="0"/>
              </a:rPr>
              <a:t>РЕЗУЛЬТАТЫ ИТОГОВЫХ КОНТРОЛЬНЫХ РАБОТ</a:t>
            </a:r>
            <a:br>
              <a:rPr lang="ru-RU" sz="2400" b="1" dirty="0" smtClean="0">
                <a:solidFill>
                  <a:schemeClr val="tx2"/>
                </a:solidFill>
                <a:latin typeface="Arial" charset="0"/>
                <a:cs typeface="Arial" charset="0"/>
              </a:rPr>
            </a:br>
            <a:endParaRPr lang="ru-RU" sz="2400" b="1" dirty="0" smtClean="0">
              <a:solidFill>
                <a:schemeClr val="tx2"/>
              </a:solidFill>
              <a:latin typeface="Arial" charset="0"/>
              <a:cs typeface="Arial" charset="0"/>
            </a:endParaRPr>
          </a:p>
        </p:txBody>
      </p:sp>
      <p:graphicFrame>
        <p:nvGraphicFramePr>
          <p:cNvPr id="4" name="Диаграмма 3"/>
          <p:cNvGraphicFramePr/>
          <p:nvPr>
            <p:extLst>
              <p:ext uri="{D42A27DB-BD31-4B8C-83A1-F6EECF244321}">
                <p14:modId xmlns="" xmlns:p14="http://schemas.microsoft.com/office/powerpoint/2010/main" val="1931969728"/>
              </p:ext>
            </p:extLst>
          </p:nvPr>
        </p:nvGraphicFramePr>
        <p:xfrm>
          <a:off x="458129" y="1052736"/>
          <a:ext cx="7956376" cy="4729728"/>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7685009" y="980728"/>
            <a:ext cx="1458989" cy="461665"/>
          </a:xfrm>
          <a:prstGeom prst="rect">
            <a:avLst/>
          </a:prstGeom>
        </p:spPr>
        <p:txBody>
          <a:bodyPr wrap="none">
            <a:spAutoFit/>
          </a:bodyPr>
          <a:lstStyle/>
          <a:p>
            <a:r>
              <a:rPr lang="ru-RU" sz="2400" b="1" dirty="0">
                <a:solidFill>
                  <a:srgbClr val="002060"/>
                </a:solidFill>
              </a:rPr>
              <a:t>2015 </a:t>
            </a:r>
            <a:r>
              <a:rPr lang="ru-RU" sz="2400" b="1" dirty="0" smtClean="0">
                <a:solidFill>
                  <a:srgbClr val="002060"/>
                </a:solidFill>
              </a:rPr>
              <a:t>год</a:t>
            </a:r>
            <a:endParaRPr lang="ru-RU" sz="24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146464025"/>
              </p:ext>
            </p:extLst>
          </p:nvPr>
        </p:nvGraphicFramePr>
        <p:xfrm>
          <a:off x="395536" y="1412776"/>
          <a:ext cx="8229599" cy="2531859"/>
        </p:xfrm>
        <a:graphic>
          <a:graphicData uri="http://schemas.openxmlformats.org/drawingml/2006/table">
            <a:tbl>
              <a:tblPr>
                <a:tableStyleId>{2D5ABB26-0587-4C30-8999-92F81FD0307C}</a:tableStyleId>
              </a:tblPr>
              <a:tblGrid>
                <a:gridCol w="1152128"/>
                <a:gridCol w="1678854"/>
                <a:gridCol w="1996501"/>
                <a:gridCol w="1761134"/>
                <a:gridCol w="1640982"/>
              </a:tblGrid>
              <a:tr h="1048575">
                <a:tc>
                  <a:txBody>
                    <a:bodyPr/>
                    <a:lstStyle/>
                    <a:p>
                      <a:pPr algn="ctr">
                        <a:lnSpc>
                          <a:spcPct val="115000"/>
                        </a:lnSpc>
                        <a:spcAft>
                          <a:spcPts val="1000"/>
                        </a:spcAft>
                      </a:pPr>
                      <a:r>
                        <a:rPr lang="ru-RU" sz="1800" b="1" dirty="0">
                          <a:solidFill>
                            <a:srgbClr val="002060"/>
                          </a:solidFill>
                          <a:effectLst/>
                        </a:rPr>
                        <a:t>год</a:t>
                      </a:r>
                      <a:endParaRPr lang="ru-RU" sz="1800" b="1"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b="1" dirty="0">
                          <a:solidFill>
                            <a:srgbClr val="002060"/>
                          </a:solidFill>
                          <a:effectLst/>
                        </a:rPr>
                        <a:t>Количество </a:t>
                      </a:r>
                      <a:r>
                        <a:rPr lang="ru-RU" sz="1800" b="1" dirty="0" smtClean="0">
                          <a:solidFill>
                            <a:srgbClr val="002060"/>
                          </a:solidFill>
                          <a:effectLst/>
                        </a:rPr>
                        <a:t>учащихся 9 </a:t>
                      </a:r>
                      <a:r>
                        <a:rPr lang="ru-RU" sz="1800" b="1" dirty="0">
                          <a:solidFill>
                            <a:srgbClr val="002060"/>
                          </a:solidFill>
                          <a:effectLst/>
                        </a:rPr>
                        <a:t>классов</a:t>
                      </a:r>
                      <a:endParaRPr lang="ru-RU" sz="1800" b="1" dirty="0">
                        <a:solidFill>
                          <a:srgbClr val="002060"/>
                        </a:solidFill>
                        <a:effectLst/>
                        <a:latin typeface="Calibri"/>
                        <a:ea typeface="Calibri"/>
                        <a:cs typeface="Times New Roman"/>
                      </a:endParaRPr>
                    </a:p>
                  </a:txBody>
                  <a:tcPr marL="68580" marR="68580" marT="9525" marB="0">
                    <a:cell3D prstMaterial="dkEdge">
                      <a:bevel/>
                      <a:lightRig rig="flood" dir="t"/>
                    </a:cell3D>
                  </a:tcPr>
                </a:tc>
                <a:tc>
                  <a:txBody>
                    <a:bodyPr/>
                    <a:lstStyle/>
                    <a:p>
                      <a:pPr algn="ctr">
                        <a:lnSpc>
                          <a:spcPct val="115000"/>
                        </a:lnSpc>
                        <a:spcAft>
                          <a:spcPts val="1000"/>
                        </a:spcAft>
                      </a:pPr>
                      <a:r>
                        <a:rPr lang="ru-RU" sz="1800" b="1" dirty="0">
                          <a:solidFill>
                            <a:srgbClr val="002060"/>
                          </a:solidFill>
                          <a:effectLst/>
                        </a:rPr>
                        <a:t>Количество </a:t>
                      </a:r>
                      <a:r>
                        <a:rPr lang="ru-RU" sz="1800" b="1" dirty="0" smtClean="0">
                          <a:solidFill>
                            <a:srgbClr val="002060"/>
                          </a:solidFill>
                          <a:effectLst/>
                        </a:rPr>
                        <a:t>учащихся</a:t>
                      </a:r>
                      <a:r>
                        <a:rPr lang="ru-RU" sz="1800" b="1" dirty="0">
                          <a:solidFill>
                            <a:srgbClr val="002060"/>
                          </a:solidFill>
                          <a:effectLst/>
                        </a:rPr>
                        <a:t>, не допущенных </a:t>
                      </a:r>
                      <a:r>
                        <a:rPr lang="ru-RU" sz="1800" b="1" dirty="0" smtClean="0">
                          <a:solidFill>
                            <a:srgbClr val="002060"/>
                          </a:solidFill>
                          <a:effectLst/>
                        </a:rPr>
                        <a:t>к </a:t>
                      </a:r>
                      <a:r>
                        <a:rPr lang="ru-RU" sz="1800" b="1" dirty="0">
                          <a:solidFill>
                            <a:srgbClr val="002060"/>
                          </a:solidFill>
                          <a:effectLst/>
                        </a:rPr>
                        <a:t>ГИА</a:t>
                      </a:r>
                      <a:endParaRPr lang="ru-RU" sz="1800" b="1" dirty="0">
                        <a:solidFill>
                          <a:srgbClr val="002060"/>
                        </a:solidFill>
                        <a:effectLst/>
                        <a:latin typeface="Calibri"/>
                        <a:ea typeface="Calibri"/>
                        <a:cs typeface="Times New Roman"/>
                      </a:endParaRPr>
                    </a:p>
                  </a:txBody>
                  <a:tcPr marL="68580" marR="68580" marT="9525" marB="0">
                    <a:cell3D prstMaterial="dkEdge">
                      <a:bevel/>
                      <a:lightRig rig="flood" dir="t"/>
                    </a:cell3D>
                  </a:tcPr>
                </a:tc>
                <a:tc>
                  <a:txBody>
                    <a:bodyPr/>
                    <a:lstStyle/>
                    <a:p>
                      <a:pPr algn="ctr">
                        <a:lnSpc>
                          <a:spcPct val="115000"/>
                        </a:lnSpc>
                        <a:spcAft>
                          <a:spcPts val="1000"/>
                        </a:spcAft>
                      </a:pPr>
                      <a:r>
                        <a:rPr lang="ru-RU" sz="1800" b="1" dirty="0">
                          <a:solidFill>
                            <a:srgbClr val="002060"/>
                          </a:solidFill>
                          <a:effectLst/>
                        </a:rPr>
                        <a:t>Количество учащихся, получивших аттестат</a:t>
                      </a:r>
                      <a:endParaRPr lang="ru-RU" sz="1800" b="1" dirty="0">
                        <a:solidFill>
                          <a:srgbClr val="002060"/>
                        </a:solidFill>
                        <a:effectLst/>
                        <a:latin typeface="Calibri"/>
                        <a:ea typeface="Calibri"/>
                        <a:cs typeface="Times New Roman"/>
                      </a:endParaRPr>
                    </a:p>
                  </a:txBody>
                  <a:tcPr marL="68580" marR="68580" marT="9525" marB="0">
                    <a:cell3D prstMaterial="dkEdge">
                      <a:bevel/>
                      <a:lightRig rig="flood" dir="t"/>
                    </a:cell3D>
                  </a:tcPr>
                </a:tc>
                <a:tc>
                  <a:txBody>
                    <a:bodyPr/>
                    <a:lstStyle/>
                    <a:p>
                      <a:pPr algn="ctr">
                        <a:lnSpc>
                          <a:spcPct val="115000"/>
                        </a:lnSpc>
                        <a:spcAft>
                          <a:spcPts val="1000"/>
                        </a:spcAft>
                      </a:pPr>
                      <a:r>
                        <a:rPr lang="ru-RU" sz="1800" b="1" dirty="0">
                          <a:solidFill>
                            <a:srgbClr val="002060"/>
                          </a:solidFill>
                          <a:effectLst/>
                        </a:rPr>
                        <a:t>Количество учащихся, не получивших аттестат</a:t>
                      </a:r>
                      <a:endParaRPr lang="ru-RU" sz="1800" b="1" dirty="0">
                        <a:solidFill>
                          <a:srgbClr val="002060"/>
                        </a:solidFill>
                        <a:effectLst/>
                        <a:latin typeface="Calibri"/>
                        <a:ea typeface="Calibri"/>
                        <a:cs typeface="Times New Roman"/>
                      </a:endParaRPr>
                    </a:p>
                  </a:txBody>
                  <a:tcPr marL="68580" marR="68580" marT="9525" marB="0">
                    <a:cell3D prstMaterial="dkEdge">
                      <a:bevel/>
                      <a:lightRig rig="flood" dir="t"/>
                    </a:cell3D>
                  </a:tcPr>
                </a:tc>
              </a:tr>
              <a:tr h="463592">
                <a:tc>
                  <a:txBody>
                    <a:bodyPr/>
                    <a:lstStyle/>
                    <a:p>
                      <a:pPr algn="ctr">
                        <a:lnSpc>
                          <a:spcPct val="115000"/>
                        </a:lnSpc>
                        <a:spcAft>
                          <a:spcPts val="1000"/>
                        </a:spcAft>
                      </a:pPr>
                      <a:r>
                        <a:rPr lang="ru-RU" sz="1800" b="1" dirty="0">
                          <a:solidFill>
                            <a:srgbClr val="002060"/>
                          </a:solidFill>
                          <a:effectLst/>
                        </a:rPr>
                        <a:t>2012-2013</a:t>
                      </a:r>
                      <a:endParaRPr lang="ru-RU" sz="1800" b="1"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425</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12</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401\95%</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a:solidFill>
                            <a:srgbClr val="002060"/>
                          </a:solidFill>
                          <a:effectLst/>
                        </a:rPr>
                        <a:t>24\5,5%</a:t>
                      </a:r>
                      <a:endParaRPr lang="ru-RU" sz="1800">
                        <a:solidFill>
                          <a:srgbClr val="002060"/>
                        </a:solidFill>
                        <a:effectLst/>
                        <a:latin typeface="Calibri"/>
                        <a:ea typeface="Calibri"/>
                        <a:cs typeface="Times New Roman"/>
                      </a:endParaRPr>
                    </a:p>
                  </a:txBody>
                  <a:tcPr marL="9525" marR="9525" marT="9525" marB="0" anchor="b">
                    <a:cell3D prstMaterial="dkEdge">
                      <a:bevel/>
                      <a:lightRig rig="flood" dir="t"/>
                    </a:cell3D>
                  </a:tcPr>
                </a:tc>
              </a:tr>
              <a:tr h="412534">
                <a:tc>
                  <a:txBody>
                    <a:bodyPr/>
                    <a:lstStyle/>
                    <a:p>
                      <a:pPr algn="ctr">
                        <a:lnSpc>
                          <a:spcPct val="115000"/>
                        </a:lnSpc>
                        <a:spcAft>
                          <a:spcPts val="1000"/>
                        </a:spcAft>
                      </a:pPr>
                      <a:r>
                        <a:rPr lang="ru-RU" sz="1800" b="1" dirty="0">
                          <a:solidFill>
                            <a:srgbClr val="002060"/>
                          </a:solidFill>
                          <a:effectLst/>
                        </a:rPr>
                        <a:t>2013-2014</a:t>
                      </a:r>
                      <a:endParaRPr lang="ru-RU" sz="1800" b="1"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418</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17</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368\88%</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dirty="0">
                          <a:solidFill>
                            <a:srgbClr val="002060"/>
                          </a:solidFill>
                          <a:effectLst/>
                        </a:rPr>
                        <a:t>50\12%</a:t>
                      </a:r>
                      <a:endParaRPr lang="ru-RU" sz="1800" dirty="0">
                        <a:solidFill>
                          <a:srgbClr val="002060"/>
                        </a:solidFill>
                        <a:effectLst/>
                        <a:latin typeface="Calibri"/>
                        <a:ea typeface="Calibri"/>
                        <a:cs typeface="Times New Roman"/>
                      </a:endParaRPr>
                    </a:p>
                  </a:txBody>
                  <a:tcPr marL="9525" marR="9525" marT="9525" marB="0" anchor="b">
                    <a:cell3D prstMaterial="dkEdge">
                      <a:bevel/>
                      <a:lightRig rig="flood" dir="t"/>
                    </a:cell3D>
                  </a:tcPr>
                </a:tc>
              </a:tr>
              <a:tr h="384336">
                <a:tc>
                  <a:txBody>
                    <a:bodyPr/>
                    <a:lstStyle/>
                    <a:p>
                      <a:pPr algn="ctr">
                        <a:lnSpc>
                          <a:spcPct val="115000"/>
                        </a:lnSpc>
                        <a:spcAft>
                          <a:spcPts val="1000"/>
                        </a:spcAft>
                      </a:pPr>
                      <a:r>
                        <a:rPr lang="ru-RU" sz="1800" b="1" dirty="0">
                          <a:solidFill>
                            <a:srgbClr val="C00000"/>
                          </a:solidFill>
                          <a:effectLst/>
                        </a:rPr>
                        <a:t>2014-1015</a:t>
                      </a:r>
                      <a:endParaRPr lang="ru-RU" sz="1800" b="1" dirty="0">
                        <a:solidFill>
                          <a:srgbClr val="C0000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b="1" dirty="0">
                          <a:solidFill>
                            <a:srgbClr val="C00000"/>
                          </a:solidFill>
                          <a:effectLst/>
                        </a:rPr>
                        <a:t>384</a:t>
                      </a:r>
                      <a:endParaRPr lang="ru-RU" sz="1800" b="1" dirty="0">
                        <a:solidFill>
                          <a:srgbClr val="C0000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b="1" dirty="0">
                          <a:solidFill>
                            <a:srgbClr val="C00000"/>
                          </a:solidFill>
                          <a:effectLst/>
                        </a:rPr>
                        <a:t>7</a:t>
                      </a:r>
                      <a:endParaRPr lang="ru-RU" sz="1800" b="1" dirty="0">
                        <a:solidFill>
                          <a:srgbClr val="C0000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b="1" dirty="0">
                          <a:solidFill>
                            <a:srgbClr val="C00000"/>
                          </a:solidFill>
                          <a:effectLst/>
                        </a:rPr>
                        <a:t>347\90,5%</a:t>
                      </a:r>
                      <a:endParaRPr lang="ru-RU" sz="1800" b="1" dirty="0">
                        <a:solidFill>
                          <a:srgbClr val="C00000"/>
                        </a:solidFill>
                        <a:effectLst/>
                        <a:latin typeface="Calibri"/>
                        <a:ea typeface="Calibri"/>
                        <a:cs typeface="Times New Roman"/>
                      </a:endParaRPr>
                    </a:p>
                  </a:txBody>
                  <a:tcPr marL="9525" marR="9525" marT="9525" marB="0" anchor="b">
                    <a:cell3D prstMaterial="dkEdge">
                      <a:bevel/>
                      <a:lightRig rig="flood" dir="t"/>
                    </a:cell3D>
                  </a:tcPr>
                </a:tc>
                <a:tc>
                  <a:txBody>
                    <a:bodyPr/>
                    <a:lstStyle/>
                    <a:p>
                      <a:pPr algn="ctr">
                        <a:lnSpc>
                          <a:spcPct val="115000"/>
                        </a:lnSpc>
                        <a:spcAft>
                          <a:spcPts val="1000"/>
                        </a:spcAft>
                      </a:pPr>
                      <a:r>
                        <a:rPr lang="ru-RU" sz="1800" b="1" dirty="0">
                          <a:solidFill>
                            <a:srgbClr val="C00000"/>
                          </a:solidFill>
                          <a:effectLst/>
                        </a:rPr>
                        <a:t>37\9,5%</a:t>
                      </a:r>
                      <a:endParaRPr lang="ru-RU" sz="1800" b="1" dirty="0">
                        <a:solidFill>
                          <a:srgbClr val="C00000"/>
                        </a:solidFill>
                        <a:effectLst/>
                        <a:latin typeface="Calibri"/>
                        <a:ea typeface="Calibri"/>
                        <a:cs typeface="Times New Roman"/>
                      </a:endParaRPr>
                    </a:p>
                  </a:txBody>
                  <a:tcPr marL="9525" marR="9525" marT="9525" marB="0" anchor="b">
                    <a:cell3D prstMaterial="dkEdge">
                      <a:bevel/>
                      <a:lightRig rig="flood" dir="t"/>
                    </a:cell3D>
                  </a:tcPr>
                </a:tc>
              </a:tr>
            </a:tbl>
          </a:graphicData>
        </a:graphic>
      </p:graphicFrame>
      <p:pic>
        <p:nvPicPr>
          <p:cNvPr id="4097" name="Picture 1" descr="F:\Мои рисунки\PNG-рисунок\магистр_шапки\d3e3efce61f1.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516216" y="4149080"/>
            <a:ext cx="2627784" cy="159488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0"/>
            <a:ext cx="2413848" cy="1052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76200" y="63500"/>
            <a:ext cx="9144000" cy="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7171" name="Rectangle 2"/>
          <p:cNvSpPr>
            <a:spLocks noChangeArrowheads="1"/>
          </p:cNvSpPr>
          <p:nvPr/>
        </p:nvSpPr>
        <p:spPr bwMode="auto">
          <a:xfrm>
            <a:off x="76200" y="63500"/>
            <a:ext cx="9144000" cy="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7172" name="Rectangle 6"/>
          <p:cNvSpPr>
            <a:spLocks noChangeArrowheads="1"/>
          </p:cNvSpPr>
          <p:nvPr/>
        </p:nvSpPr>
        <p:spPr bwMode="auto">
          <a:xfrm>
            <a:off x="4572000" y="63500"/>
            <a:ext cx="152400" cy="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tIns="-126960" anchor="ctr">
            <a:spAutoFit/>
          </a:bodyPr>
          <a:lstStyle/>
          <a:p>
            <a:pPr eaLnBrk="0" hangingPunct="0"/>
            <a:r>
              <a:rPr lang="ru-RU" sz="1200">
                <a:solidFill>
                  <a:srgbClr val="444444"/>
                </a:solidFill>
              </a:rPr>
              <a:t>×</a:t>
            </a:r>
            <a:endParaRPr lang="ru-RU" sz="600"/>
          </a:p>
          <a:p>
            <a:pPr eaLnBrk="0" hangingPunct="0"/>
            <a:endParaRPr lang="ru-RU"/>
          </a:p>
        </p:txBody>
      </p:sp>
      <p:pic>
        <p:nvPicPr>
          <p:cNvPr id="7173" name="Picture 5" descr="http://www.krskstate.ru/dat/pic/foto/b-19996.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5724128" y="955051"/>
            <a:ext cx="3347864" cy="485021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Прямоугольник 7"/>
          <p:cNvSpPr>
            <a:spLocks noChangeArrowheads="1"/>
          </p:cNvSpPr>
          <p:nvPr/>
        </p:nvSpPr>
        <p:spPr bwMode="auto">
          <a:xfrm>
            <a:off x="543677" y="5914065"/>
            <a:ext cx="860444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ru-RU" sz="2200" b="1" i="1" dirty="0">
                <a:solidFill>
                  <a:schemeClr val="bg1"/>
                </a:solidFill>
              </a:rPr>
              <a:t>"Образование </a:t>
            </a:r>
            <a:r>
              <a:rPr lang="ru-RU" sz="2200" b="1" i="1" dirty="0" smtClean="0">
                <a:solidFill>
                  <a:schemeClr val="bg1"/>
                </a:solidFill>
              </a:rPr>
              <a:t>–</a:t>
            </a:r>
            <a:r>
              <a:rPr lang="en-US" sz="2200" b="1" i="1" dirty="0" smtClean="0">
                <a:solidFill>
                  <a:schemeClr val="bg1"/>
                </a:solidFill>
              </a:rPr>
              <a:t> </a:t>
            </a:r>
            <a:r>
              <a:rPr lang="ru-RU" sz="2200" b="1" i="1" dirty="0" smtClean="0">
                <a:solidFill>
                  <a:schemeClr val="bg1"/>
                </a:solidFill>
              </a:rPr>
              <a:t> </a:t>
            </a:r>
            <a:r>
              <a:rPr lang="ru-RU" sz="2200" b="1" i="1" dirty="0">
                <a:solidFill>
                  <a:schemeClr val="bg1"/>
                </a:solidFill>
              </a:rPr>
              <a:t>наш </a:t>
            </a:r>
            <a:r>
              <a:rPr lang="ru-RU" sz="2200" b="1" i="1" dirty="0" smtClean="0">
                <a:solidFill>
                  <a:schemeClr val="bg1"/>
                </a:solidFill>
              </a:rPr>
              <a:t>безусловный </a:t>
            </a:r>
            <a:r>
              <a:rPr lang="ru-RU" sz="2200" b="1" i="1" dirty="0">
                <a:solidFill>
                  <a:schemeClr val="bg1"/>
                </a:solidFill>
              </a:rPr>
              <a:t>приоритет</a:t>
            </a:r>
            <a:r>
              <a:rPr lang="ru-RU" sz="2200" b="1" i="1" dirty="0" smtClean="0">
                <a:solidFill>
                  <a:schemeClr val="bg1"/>
                </a:solidFill>
              </a:rPr>
              <a:t>…»</a:t>
            </a:r>
          </a:p>
          <a:p>
            <a:pPr algn="r"/>
            <a:r>
              <a:rPr lang="ru-RU" sz="2000" dirty="0" smtClean="0">
                <a:solidFill>
                  <a:schemeClr val="bg1"/>
                </a:solidFill>
              </a:rPr>
              <a:t>В. А. </a:t>
            </a:r>
            <a:r>
              <a:rPr lang="ru-RU" sz="2000" dirty="0" err="1" smtClean="0">
                <a:solidFill>
                  <a:schemeClr val="bg1"/>
                </a:solidFill>
              </a:rPr>
              <a:t>Толоконский</a:t>
            </a:r>
            <a:endParaRPr lang="ru-RU" sz="2000" dirty="0">
              <a:solidFill>
                <a:schemeClr val="bg1"/>
              </a:solidFill>
            </a:endParaRPr>
          </a:p>
        </p:txBody>
      </p:sp>
      <p:sp>
        <p:nvSpPr>
          <p:cNvPr id="7175" name="Прямоугольник 8"/>
          <p:cNvSpPr>
            <a:spLocks noChangeArrowheads="1"/>
          </p:cNvSpPr>
          <p:nvPr/>
        </p:nvSpPr>
        <p:spPr bwMode="auto">
          <a:xfrm>
            <a:off x="51994" y="1097443"/>
            <a:ext cx="5184576"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t"/>
            <a:r>
              <a:rPr lang="ru-RU" sz="2000" b="1" dirty="0" smtClean="0">
                <a:solidFill>
                  <a:srgbClr val="C00000"/>
                </a:solidFill>
              </a:rPr>
              <a:t>ОСНОВНЫЕ ТЕМЫ:</a:t>
            </a:r>
            <a:endParaRPr lang="en-US" sz="2000" b="1" dirty="0" smtClean="0">
              <a:solidFill>
                <a:srgbClr val="C00000"/>
              </a:solidFill>
            </a:endParaRPr>
          </a:p>
          <a:p>
            <a:pPr fontAlgn="t"/>
            <a:endParaRPr lang="ru-RU" sz="800" b="1" dirty="0" smtClean="0">
              <a:solidFill>
                <a:srgbClr val="C00000"/>
              </a:solidFill>
            </a:endParaRPr>
          </a:p>
          <a:p>
            <a:pPr marL="342900" indent="-342900" fontAlgn="t">
              <a:lnSpc>
                <a:spcPct val="150000"/>
              </a:lnSpc>
              <a:buClr>
                <a:srgbClr val="FF0000"/>
              </a:buClr>
              <a:buFont typeface="Wingdings" pitchFamily="2" charset="2"/>
              <a:buChar char="v"/>
            </a:pPr>
            <a:r>
              <a:rPr lang="ru-RU" sz="2000" b="1" dirty="0" smtClean="0">
                <a:solidFill>
                  <a:srgbClr val="002060"/>
                </a:solidFill>
              </a:rPr>
              <a:t> </a:t>
            </a:r>
            <a:r>
              <a:rPr lang="ru-RU" sz="2000" b="1" dirty="0">
                <a:solidFill>
                  <a:srgbClr val="002060"/>
                </a:solidFill>
              </a:rPr>
              <a:t>Кадровая политика</a:t>
            </a:r>
          </a:p>
          <a:p>
            <a:pPr marL="342900" indent="-342900" fontAlgn="t">
              <a:lnSpc>
                <a:spcPct val="150000"/>
              </a:lnSpc>
              <a:buClr>
                <a:srgbClr val="FF0000"/>
              </a:buClr>
              <a:buFont typeface="Wingdings" pitchFamily="2" charset="2"/>
              <a:buChar char="v"/>
            </a:pPr>
            <a:r>
              <a:rPr lang="ru-RU" sz="2000" b="1" dirty="0">
                <a:solidFill>
                  <a:srgbClr val="002060"/>
                </a:solidFill>
              </a:rPr>
              <a:t> Поддержка молодых специалистов</a:t>
            </a:r>
          </a:p>
          <a:p>
            <a:pPr marL="342900" indent="-342900" fontAlgn="t">
              <a:lnSpc>
                <a:spcPct val="150000"/>
              </a:lnSpc>
              <a:buClr>
                <a:srgbClr val="FF0000"/>
              </a:buClr>
              <a:buFont typeface="Wingdings" pitchFamily="2" charset="2"/>
              <a:buChar char="v"/>
            </a:pPr>
            <a:r>
              <a:rPr lang="ru-RU" sz="2000" b="1" dirty="0">
                <a:solidFill>
                  <a:srgbClr val="002060"/>
                </a:solidFill>
              </a:rPr>
              <a:t> Финансирование отрасли</a:t>
            </a:r>
          </a:p>
          <a:p>
            <a:pPr marL="342900" indent="-342900" fontAlgn="t">
              <a:lnSpc>
                <a:spcPct val="150000"/>
              </a:lnSpc>
              <a:buClr>
                <a:srgbClr val="FF0000"/>
              </a:buClr>
              <a:buFont typeface="Wingdings" pitchFamily="2" charset="2"/>
              <a:buChar char="v"/>
            </a:pPr>
            <a:r>
              <a:rPr lang="ru-RU" sz="2000" b="1" dirty="0">
                <a:solidFill>
                  <a:srgbClr val="002060"/>
                </a:solidFill>
              </a:rPr>
              <a:t> Специализированные классы</a:t>
            </a:r>
          </a:p>
          <a:p>
            <a:pPr marL="342900" indent="-342900" fontAlgn="t">
              <a:lnSpc>
                <a:spcPct val="150000"/>
              </a:lnSpc>
              <a:buClr>
                <a:srgbClr val="FF0000"/>
              </a:buClr>
              <a:buFont typeface="Wingdings" pitchFamily="2" charset="2"/>
              <a:buChar char="v"/>
            </a:pPr>
            <a:r>
              <a:rPr lang="ru-RU" sz="2000" b="1" dirty="0">
                <a:solidFill>
                  <a:srgbClr val="002060"/>
                </a:solidFill>
              </a:rPr>
              <a:t> Развитие естественно - научного, математического образования</a:t>
            </a:r>
          </a:p>
          <a:p>
            <a:pPr marL="342900" indent="-342900" fontAlgn="t">
              <a:lnSpc>
                <a:spcPct val="150000"/>
              </a:lnSpc>
              <a:buClr>
                <a:srgbClr val="FF0000"/>
              </a:buClr>
              <a:buFont typeface="Wingdings" pitchFamily="2" charset="2"/>
              <a:buChar char="v"/>
            </a:pPr>
            <a:r>
              <a:rPr lang="ru-RU" sz="2000" b="1" dirty="0">
                <a:solidFill>
                  <a:srgbClr val="002060"/>
                </a:solidFill>
              </a:rPr>
              <a:t> Межуровневая интеграция в образовании (общее –профессиональное - высшее)</a:t>
            </a:r>
          </a:p>
          <a:p>
            <a:pPr fontAlgn="t">
              <a:buFont typeface="Arial" charset="0"/>
              <a:buChar char="•"/>
            </a:pPr>
            <a:endParaRPr lang="ru-RU" dirty="0"/>
          </a:p>
        </p:txBody>
      </p:sp>
      <p:pic>
        <p:nvPicPr>
          <p:cNvPr id="8" name="Рисунок 9" descr="Логотип-педсовета.png"/>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7504" y="44624"/>
            <a:ext cx="462915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1220349"/>
            <a:ext cx="5760640" cy="4247317"/>
          </a:xfrm>
          <a:prstGeom prst="rect">
            <a:avLst/>
          </a:prstGeom>
          <a:noFill/>
          <a:ln w="9525">
            <a:noFill/>
            <a:miter lim="800000"/>
            <a:headEnd/>
            <a:tailEnd/>
          </a:ln>
          <a:effectLst/>
        </p:spPr>
        <p:txBody>
          <a:bodyPr wrap="square" anchor="ctr">
            <a:spAutoFit/>
          </a:bodyPr>
          <a:lstStyle>
            <a:lvl1pPr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646113" indent="-285750">
              <a:buClr>
                <a:srgbClr val="FF0000"/>
              </a:buClr>
              <a:buSzPct val="110000"/>
              <a:buFont typeface="Arial" pitchFamily="34" charset="0"/>
              <a:buChar char="•"/>
              <a:defRPr/>
            </a:pPr>
            <a:r>
              <a:rPr lang="ru-RU" altLang="ru-RU" dirty="0">
                <a:solidFill>
                  <a:srgbClr val="002060"/>
                </a:solidFill>
                <a:latin typeface="Arial" pitchFamily="34" charset="0"/>
                <a:cs typeface="Arial" pitchFamily="34" charset="0"/>
              </a:rPr>
              <a:t>с </a:t>
            </a:r>
            <a:r>
              <a:rPr lang="ru-RU" altLang="ru-RU" dirty="0" smtClean="0">
                <a:solidFill>
                  <a:srgbClr val="002060"/>
                </a:solidFill>
                <a:latin typeface="Arial" pitchFamily="34" charset="0"/>
                <a:cs typeface="Arial" pitchFamily="34" charset="0"/>
              </a:rPr>
              <a:t>выявление </a:t>
            </a:r>
            <a:r>
              <a:rPr lang="ru-RU" altLang="ru-RU" dirty="0">
                <a:solidFill>
                  <a:srgbClr val="002060"/>
                </a:solidFill>
                <a:latin typeface="Arial" pitchFamily="34" charset="0"/>
                <a:cs typeface="Arial" pitchFamily="34" charset="0"/>
              </a:rPr>
              <a:t>причин, послуживших поводом для появления определенных </a:t>
            </a:r>
            <a:r>
              <a:rPr lang="ru-RU" altLang="ru-RU" dirty="0" smtClean="0">
                <a:solidFill>
                  <a:srgbClr val="002060"/>
                </a:solidFill>
                <a:latin typeface="Arial" pitchFamily="34" charset="0"/>
                <a:cs typeface="Arial" pitchFamily="34" charset="0"/>
              </a:rPr>
              <a:t>проблем</a:t>
            </a:r>
            <a:endParaRPr lang="ru-RU" altLang="ru-RU" dirty="0">
              <a:solidFill>
                <a:srgbClr val="002060"/>
              </a:solidFill>
              <a:latin typeface="Arial" pitchFamily="34" charset="0"/>
              <a:cs typeface="Arial" pitchFamily="34" charset="0"/>
            </a:endParaRPr>
          </a:p>
          <a:p>
            <a:pPr marL="285750" indent="-285750">
              <a:buClr>
                <a:srgbClr val="FF0000"/>
              </a:buClr>
              <a:buSzPct val="110000"/>
              <a:buFont typeface="Arial" pitchFamily="34" charset="0"/>
              <a:buChar char="•"/>
              <a:defRPr/>
            </a:pP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r>
              <a:rPr lang="ru-RU" altLang="ru-RU" dirty="0" smtClean="0">
                <a:solidFill>
                  <a:srgbClr val="002060"/>
                </a:solidFill>
                <a:latin typeface="Arial" pitchFamily="34" charset="0"/>
                <a:cs typeface="Arial" pitchFamily="34" charset="0"/>
              </a:rPr>
              <a:t>усиление </a:t>
            </a:r>
            <a:r>
              <a:rPr lang="ru-RU" altLang="ru-RU" dirty="0">
                <a:solidFill>
                  <a:srgbClr val="002060"/>
                </a:solidFill>
                <a:latin typeface="Arial" pitchFamily="34" charset="0"/>
                <a:cs typeface="Arial" pitchFamily="34" charset="0"/>
              </a:rPr>
              <a:t>внутришкольного контроля за качеством </a:t>
            </a:r>
            <a:r>
              <a:rPr lang="ru-RU" altLang="ru-RU" dirty="0" smtClean="0">
                <a:solidFill>
                  <a:srgbClr val="002060"/>
                </a:solidFill>
                <a:latin typeface="Arial" pitchFamily="34" charset="0"/>
                <a:cs typeface="Arial" pitchFamily="34" charset="0"/>
              </a:rPr>
              <a:t>преподавания</a:t>
            </a: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r>
              <a:rPr lang="ru-RU" altLang="ru-RU" dirty="0" smtClean="0">
                <a:solidFill>
                  <a:srgbClr val="002060"/>
                </a:solidFill>
                <a:latin typeface="Arial" pitchFamily="34" charset="0"/>
                <a:cs typeface="Arial" pitchFamily="34" charset="0"/>
              </a:rPr>
              <a:t> изменение </a:t>
            </a:r>
            <a:r>
              <a:rPr lang="ru-RU" altLang="ru-RU" dirty="0">
                <a:solidFill>
                  <a:srgbClr val="002060"/>
                </a:solidFill>
                <a:latin typeface="Arial" pitchFamily="34" charset="0"/>
                <a:cs typeface="Arial" pitchFamily="34" charset="0"/>
              </a:rPr>
              <a:t>подходов к планированию на основе полученных результатов методической работы и повышения квалификации учителей, особенно </a:t>
            </a:r>
            <a:r>
              <a:rPr lang="ru-RU" altLang="ru-RU" dirty="0" smtClean="0">
                <a:solidFill>
                  <a:srgbClr val="002060"/>
                </a:solidFill>
                <a:latin typeface="Arial" pitchFamily="34" charset="0"/>
                <a:cs typeface="Arial" pitchFamily="34" charset="0"/>
              </a:rPr>
              <a:t>математики</a:t>
            </a: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r>
              <a:rPr lang="ru-RU" altLang="ru-RU" dirty="0" smtClean="0">
                <a:solidFill>
                  <a:srgbClr val="002060"/>
                </a:solidFill>
                <a:latin typeface="Arial" pitchFamily="34" charset="0"/>
                <a:cs typeface="Arial" pitchFamily="34" charset="0"/>
              </a:rPr>
              <a:t> продолжение </a:t>
            </a:r>
            <a:r>
              <a:rPr lang="ru-RU" altLang="ru-RU" dirty="0">
                <a:solidFill>
                  <a:srgbClr val="002060"/>
                </a:solidFill>
                <a:latin typeface="Arial" pitchFamily="34" charset="0"/>
                <a:cs typeface="Arial" pitchFamily="34" charset="0"/>
              </a:rPr>
              <a:t>практики пробных экзаменов и диагностических работ, </a:t>
            </a:r>
            <a:r>
              <a:rPr lang="ru-RU" altLang="ru-RU" dirty="0" smtClean="0">
                <a:solidFill>
                  <a:srgbClr val="002060"/>
                </a:solidFill>
                <a:latin typeface="Arial" pitchFamily="34" charset="0"/>
                <a:cs typeface="Arial" pitchFamily="34" charset="0"/>
              </a:rPr>
              <a:t>проводимых в ОУ</a:t>
            </a:r>
            <a:endParaRPr lang="ru-RU" altLang="ru-RU" dirty="0">
              <a:solidFill>
                <a:srgbClr val="002060"/>
              </a:solidFill>
              <a:latin typeface="Arial" pitchFamily="34" charset="0"/>
              <a:cs typeface="Arial" pitchFamily="34" charset="0"/>
            </a:endParaRPr>
          </a:p>
          <a:p>
            <a:pPr marL="646113" indent="-285750" algn="just">
              <a:buClr>
                <a:srgbClr val="FF0000"/>
              </a:buClr>
              <a:buSzPct val="110000"/>
              <a:buFont typeface="Arial" pitchFamily="34" charset="0"/>
              <a:buChar char="•"/>
              <a:defRPr/>
            </a:pPr>
            <a:endParaRPr lang="ru-RU" altLang="ru-RU" dirty="0">
              <a:solidFill>
                <a:srgbClr val="002060"/>
              </a:solidFill>
              <a:latin typeface="Times New Roman" pitchFamily="18" charset="0"/>
              <a:cs typeface="Times New Roman" pitchFamily="18" charset="0"/>
            </a:endParaRPr>
          </a:p>
        </p:txBody>
      </p:sp>
      <p:sp>
        <p:nvSpPr>
          <p:cNvPr id="41987" name="TextBox 2"/>
          <p:cNvSpPr txBox="1">
            <a:spLocks noChangeArrowheads="1"/>
          </p:cNvSpPr>
          <p:nvPr/>
        </p:nvSpPr>
        <p:spPr bwMode="auto">
          <a:xfrm>
            <a:off x="5436096" y="989368"/>
            <a:ext cx="3707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ru-RU" altLang="ru-RU" sz="2400" b="1" dirty="0" smtClean="0">
                <a:solidFill>
                  <a:srgbClr val="002060"/>
                </a:solidFill>
              </a:rPr>
              <a:t>АНАЛИЗ РЕЗУЛЬТАТОВ  </a:t>
            </a:r>
            <a:endParaRPr lang="ru-RU" altLang="ru-RU" sz="2400" b="1" dirty="0">
              <a:solidFill>
                <a:srgbClr val="002060"/>
              </a:solidFill>
            </a:endParaRPr>
          </a:p>
        </p:txBody>
      </p:sp>
      <p:pic>
        <p:nvPicPr>
          <p:cNvPr id="3075" name="Picture 3"/>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27384"/>
            <a:ext cx="2414587" cy="105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descr="F:\Мои рисунки\человечки\j0078745.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799280" y="2276872"/>
            <a:ext cx="3074523" cy="30633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50"/>
          </a:xfrm>
        </p:spPr>
        <p:txBody>
          <a:bodyPr/>
          <a:lstStyle/>
          <a:p>
            <a:pPr algn="l">
              <a:defRPr/>
            </a:pPr>
            <a:r>
              <a:rPr lang="ru-RU" sz="2400" b="1" dirty="0" smtClean="0">
                <a:solidFill>
                  <a:schemeClr val="tx2"/>
                </a:solidFill>
                <a:latin typeface="Arial" pitchFamily="34" charset="0"/>
                <a:cs typeface="Arial" pitchFamily="34" charset="0"/>
              </a:rPr>
              <a:t>ВЫПУСКНИКИ - 2015</a:t>
            </a:r>
            <a:endParaRPr lang="ru-RU" sz="4800" dirty="0">
              <a:solidFill>
                <a:schemeClr val="tx2"/>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3200226570"/>
              </p:ext>
            </p:extLst>
          </p:nvPr>
        </p:nvGraphicFramePr>
        <p:xfrm>
          <a:off x="179512" y="1340768"/>
          <a:ext cx="8784975" cy="3857234"/>
        </p:xfrm>
        <a:graphic>
          <a:graphicData uri="http://schemas.openxmlformats.org/drawingml/2006/table">
            <a:tbl>
              <a:tblPr>
                <a:tableStyleId>{2D5ABB26-0587-4C30-8999-92F81FD0307C}</a:tableStyleId>
              </a:tblPr>
              <a:tblGrid>
                <a:gridCol w="1368152"/>
                <a:gridCol w="1584176"/>
                <a:gridCol w="1512168"/>
                <a:gridCol w="1440160"/>
                <a:gridCol w="1368152"/>
                <a:gridCol w="1512167"/>
              </a:tblGrid>
              <a:tr h="11315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rPr>
                        <a:t>год</a:t>
                      </a:r>
                      <a:endParaRPr kumimoji="0" lang="ru-RU" sz="1800" b="1" i="0" u="none" strike="noStrike" cap="none" normalizeH="0" baseline="0" dirty="0" smtClean="0">
                        <a:ln>
                          <a:noFill/>
                        </a:ln>
                        <a:solidFill>
                          <a:srgbClr val="C00000"/>
                        </a:solidFill>
                        <a:effectLst/>
                        <a:latin typeface="Arial" charset="0"/>
                        <a:cs typeface="Arial" charset="0"/>
                      </a:endParaRPr>
                    </a:p>
                  </a:txBody>
                  <a:tcPr marL="9525" marR="9525" marT="9525" marB="0" anchor="b"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Количество выпускников 11и12 классов</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Количество допущенных к ГИА</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Количество учащихся,</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получивших аттестат</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Количество получивших справку</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Количество получивших аттестат особого образца</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a:lightRig rig="flood" dir="t"/>
                    </a:cell3D>
                  </a:tcPr>
                </a:tc>
              </a:tr>
              <a:tr h="83973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rPr>
                        <a:t>2012-2013</a:t>
                      </a:r>
                      <a:endParaRPr kumimoji="0" lang="ru-RU" sz="1800" b="1" i="0" u="none" strike="noStrike" cap="none" normalizeH="0" baseline="0" dirty="0" smtClean="0">
                        <a:ln>
                          <a:noFill/>
                        </a:ln>
                        <a:solidFill>
                          <a:srgbClr val="002060"/>
                        </a:solidFill>
                        <a:effectLst/>
                        <a:latin typeface="Arial" charset="0"/>
                        <a:cs typeface="Arial" charset="0"/>
                      </a:endParaRPr>
                    </a:p>
                  </a:txBody>
                  <a:tcPr marL="9525" marR="9525" marT="9525" marB="0" anchor="b"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278/21</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275/21</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272/15</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6/6</a:t>
                      </a:r>
                      <a:endParaRPr kumimoji="0" lang="ru-RU"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B050"/>
                          </a:solidFill>
                          <a:effectLst/>
                        </a:rPr>
                        <a:t>8/4</a:t>
                      </a:r>
                      <a:endParaRPr kumimoji="0" lang="ru-RU" sz="18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r>
              <a:tr h="70941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rPr>
                        <a:t>2013-2014</a:t>
                      </a:r>
                      <a:endParaRPr kumimoji="0" lang="ru-RU" sz="1800" b="1" i="0" u="none" strike="noStrike" cap="none" normalizeH="0" baseline="0" dirty="0" smtClean="0">
                        <a:ln>
                          <a:noFill/>
                        </a:ln>
                        <a:solidFill>
                          <a:srgbClr val="002060"/>
                        </a:solidFill>
                        <a:effectLst/>
                        <a:latin typeface="Arial" charset="0"/>
                        <a:cs typeface="Arial" charset="0"/>
                      </a:endParaRPr>
                    </a:p>
                  </a:txBody>
                  <a:tcPr marL="9525" marR="9525" marT="9525" marB="0" anchor="b"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245/86</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241/83</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237/80</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8/6</a:t>
                      </a:r>
                      <a:endParaRPr kumimoji="0" lang="ru-RU"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B050"/>
                          </a:solidFill>
                          <a:effectLst/>
                        </a:rPr>
                        <a:t>6/1</a:t>
                      </a:r>
                      <a:endParaRPr kumimoji="0" lang="ru-RU" sz="18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r>
              <a:tr h="73074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FF0000"/>
                          </a:solidFill>
                          <a:effectLst/>
                        </a:rPr>
                        <a:t>2014-1015</a:t>
                      </a:r>
                      <a:endParaRPr kumimoji="0" lang="ru-RU" sz="1800" b="1" i="0" u="none" strike="noStrike" cap="none" normalizeH="0" baseline="0" dirty="0" smtClean="0">
                        <a:ln>
                          <a:noFill/>
                        </a:ln>
                        <a:solidFill>
                          <a:srgbClr val="FF0000"/>
                        </a:solidFill>
                        <a:effectLst/>
                        <a:latin typeface="Arial" charset="0"/>
                        <a:cs typeface="Arial" charset="0"/>
                      </a:endParaRPr>
                    </a:p>
                  </a:txBody>
                  <a:tcPr marL="9525" marR="9525" marT="9525" marB="0" anchor="b"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255/92</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251/91</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243/85</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B050"/>
                          </a:solidFill>
                          <a:effectLst/>
                        </a:rPr>
                        <a:t>(95,3%)</a:t>
                      </a:r>
                      <a:endParaRPr kumimoji="0" lang="ru-RU" sz="18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12/7</a:t>
                      </a:r>
                      <a:endParaRPr kumimoji="0" lang="ru-RU"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B050"/>
                          </a:solidFill>
                          <a:effectLst/>
                        </a:rPr>
                        <a:t>13/0</a:t>
                      </a:r>
                      <a:endParaRPr kumimoji="0" lang="ru-RU" sz="18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a:lightRig rig="flood" dir="t"/>
                    </a:cell3D>
                  </a:tcPr>
                </a:tc>
              </a:tr>
            </a:tbl>
          </a:graphicData>
        </a:graphic>
      </p:graphicFrame>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146" name="Picture 2" descr="F:\разные презентации ММЦ\конференция_2015\ппрар.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 y="-132050"/>
            <a:ext cx="1691679" cy="111900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 xmlns:p14="http://schemas.microsoft.com/office/powerpoint/2010/main" val="4084722684"/>
              </p:ext>
            </p:extLst>
          </p:nvPr>
        </p:nvGraphicFramePr>
        <p:xfrm>
          <a:off x="107504" y="1484784"/>
          <a:ext cx="8929688" cy="3295998"/>
        </p:xfrm>
        <a:graphic>
          <a:graphicData uri="http://schemas.openxmlformats.org/drawingml/2006/table">
            <a:tbl>
              <a:tblPr>
                <a:tableStyleId>{69C7853C-536D-4A76-A0AE-DD22124D55A5}</a:tableStyleId>
              </a:tblPr>
              <a:tblGrid>
                <a:gridCol w="1512168"/>
                <a:gridCol w="861145"/>
                <a:gridCol w="1555750"/>
                <a:gridCol w="1285875"/>
                <a:gridCol w="928687"/>
                <a:gridCol w="928688"/>
                <a:gridCol w="928687"/>
                <a:gridCol w="928688"/>
              </a:tblGrid>
              <a:tr h="84128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предмет</a:t>
                      </a:r>
                      <a:endParaRPr kumimoji="0" lang="ru-RU" sz="1800" b="1" i="0" u="none" strike="noStrike" cap="none" normalizeH="0" baseline="0" dirty="0" smtClean="0">
                        <a:ln>
                          <a:noFill/>
                        </a:ln>
                        <a:solidFill>
                          <a:srgbClr val="002060"/>
                        </a:solidFill>
                        <a:effectLst/>
                        <a:latin typeface="Arial" charset="0"/>
                        <a:cs typeface="Arial" charset="0"/>
                      </a:endParaRPr>
                    </a:p>
                  </a:txBody>
                  <a:tcPr marL="9525" marR="9525" marT="9525" marB="0" anchor="b"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сдавали</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Набрали минимальный балл</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Не набрали минимум</a:t>
                      </a:r>
                      <a:endParaRPr kumimoji="0" lang="ru-RU" sz="1800" b="1" i="0" u="none" strike="noStrike" cap="none" normalizeH="0" baseline="0" dirty="0" smtClean="0">
                        <a:ln>
                          <a:noFill/>
                        </a:ln>
                        <a:solidFill>
                          <a:srgbClr val="002060"/>
                        </a:solidFill>
                        <a:effectLst/>
                        <a:latin typeface="Arial" charset="0"/>
                        <a:cs typeface="Calibri" pitchFamily="34" charset="0"/>
                      </a:endParaRPr>
                    </a:p>
                  </a:txBody>
                  <a:tcPr marL="68580" marR="68580" marT="0" marB="0" horzOverflow="overflow">
                    <a:cell3D prstMaterial="dkEdge">
                      <a:bevel prst="artDeco"/>
                      <a:lightRig rig="flood" dir="t"/>
                    </a:cell3D>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002060"/>
                          </a:solidFill>
                          <a:effectLst/>
                        </a:rPr>
                        <a:t>50 - 69 баллов</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horzOverflow="overflow">
                    <a:cell3D prstMaterial="dkEdge">
                      <a:bevel prst="artDeco"/>
                      <a:lightRig rig="flood" dir="t"/>
                    </a:cell3D>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002060"/>
                          </a:solidFill>
                          <a:effectLst/>
                        </a:rPr>
                        <a:t>70 - 79 баллов</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002060"/>
                          </a:solidFill>
                          <a:effectLst/>
                        </a:rPr>
                        <a:t>80 -99 баллов</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002060"/>
                          </a:solidFill>
                          <a:effectLst/>
                        </a:rPr>
                        <a:t>100 баллов</a:t>
                      </a:r>
                      <a:endParaRPr kumimoji="0" lang="ru-RU"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0" marR="68580" marT="0" marB="0" horzOverflow="overflow">
                    <a:cell3D prstMaterial="dkEdge">
                      <a:bevel prst="artDeco"/>
                      <a:lightRig rig="flood" dir="t"/>
                    </a:cell3D>
                  </a:tcPr>
                </a:tc>
              </a:tr>
              <a:tr h="7318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 русский</a:t>
                      </a:r>
                      <a:endParaRPr kumimoji="0" lang="ru-RU" sz="1800" b="1" i="0" u="none" strike="noStrike" cap="none" normalizeH="0" baseline="0" dirty="0" smtClean="0">
                        <a:ln>
                          <a:noFill/>
                        </a:ln>
                        <a:solidFill>
                          <a:srgbClr val="002060"/>
                        </a:solidFill>
                        <a:effectLst/>
                        <a:latin typeface="Arial" charset="0"/>
                        <a:cs typeface="Arial" charset="0"/>
                      </a:endParaRPr>
                    </a:p>
                  </a:txBody>
                  <a:tcPr marL="9525" marR="9525" marT="9525" marB="0" anchor="b"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251</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111125"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0</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5720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1</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132</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FF0000"/>
                          </a:solidFill>
                          <a:effectLst/>
                        </a:rPr>
                        <a:t>42</a:t>
                      </a:r>
                      <a:endParaRPr kumimoji="0" lang="ru-RU"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FF0000"/>
                          </a:solidFill>
                          <a:effectLst/>
                        </a:rPr>
                        <a:t>33</a:t>
                      </a:r>
                      <a:endParaRPr kumimoji="0" lang="ru-RU"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FF0000"/>
                          </a:solidFill>
                          <a:effectLst/>
                        </a:rPr>
                        <a:t>1</a:t>
                      </a:r>
                      <a:endParaRPr kumimoji="0" lang="ru-RU"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r>
              <a:tr h="7620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математика </a:t>
                      </a:r>
                      <a:r>
                        <a:rPr kumimoji="0" lang="ru-RU" sz="1800" b="1" u="none" strike="noStrike" cap="none" normalizeH="0" baseline="0" dirty="0" smtClean="0">
                          <a:ln>
                            <a:noFill/>
                          </a:ln>
                          <a:solidFill>
                            <a:srgbClr val="FF0000"/>
                          </a:solidFill>
                          <a:effectLst/>
                        </a:rPr>
                        <a:t>(профильный)</a:t>
                      </a:r>
                      <a:endParaRPr kumimoji="0" lang="ru-RU" sz="1800" b="1" i="0" u="none" strike="noStrike" cap="none" normalizeH="0" baseline="0" dirty="0" smtClean="0">
                        <a:ln>
                          <a:noFill/>
                        </a:ln>
                        <a:solidFill>
                          <a:srgbClr val="FF0000"/>
                        </a:solidFill>
                        <a:effectLst/>
                        <a:latin typeface="Arial" charset="0"/>
                        <a:cs typeface="Arial" charset="0"/>
                      </a:endParaRPr>
                    </a:p>
                  </a:txBody>
                  <a:tcPr marL="9525" marR="9525" marT="9525" marB="0" anchor="b"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smtClean="0">
                          <a:ln>
                            <a:noFill/>
                          </a:ln>
                          <a:effectLst/>
                        </a:rPr>
                        <a:t>177</a:t>
                      </a:r>
                      <a:endParaRPr kumimoji="0" lang="ru-RU" sz="1800" b="1" i="0"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111125"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27</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5720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51\</a:t>
                      </a:r>
                      <a:r>
                        <a:rPr kumimoji="0" lang="ru-RU" sz="1800" b="1" u="none" strike="noStrike" cap="none" normalizeH="0" baseline="0" dirty="0" smtClean="0">
                          <a:ln>
                            <a:noFill/>
                          </a:ln>
                          <a:solidFill>
                            <a:srgbClr val="C00000"/>
                          </a:solidFill>
                          <a:effectLst/>
                        </a:rPr>
                        <a:t>28,8%</a:t>
                      </a:r>
                      <a:endParaRPr kumimoji="0" lang="ru-RU"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24</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FF0000"/>
                          </a:solidFill>
                          <a:effectLst/>
                        </a:rPr>
                        <a:t>14</a:t>
                      </a:r>
                      <a:endParaRPr kumimoji="0" lang="ru-RU"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solidFill>
                            <a:srgbClr val="FF0000"/>
                          </a:solidFill>
                          <a:effectLst/>
                        </a:rPr>
                        <a:t>2</a:t>
                      </a:r>
                      <a:endParaRPr kumimoji="0" lang="ru-RU"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smtClean="0">
                          <a:ln>
                            <a:noFill/>
                          </a:ln>
                          <a:effectLst/>
                        </a:rPr>
                        <a:t>0</a:t>
                      </a:r>
                      <a:endParaRPr kumimoji="0" lang="ru-RU" sz="1800" b="1" i="0"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r>
              <a:tr h="8556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математика </a:t>
                      </a:r>
                      <a:r>
                        <a:rPr kumimoji="0" lang="ru-RU" sz="1800" b="1" u="none" strike="noStrike" cap="none" normalizeH="0" baseline="0" dirty="0" smtClean="0">
                          <a:ln>
                            <a:noFill/>
                          </a:ln>
                          <a:solidFill>
                            <a:srgbClr val="FF0000"/>
                          </a:solidFill>
                          <a:effectLst/>
                        </a:rPr>
                        <a:t>(базовый)</a:t>
                      </a:r>
                      <a:endParaRPr kumimoji="0" lang="ru-RU" sz="1800" b="1" i="0" u="none" strike="noStrike" cap="none" normalizeH="0" baseline="0" dirty="0" smtClean="0">
                        <a:ln>
                          <a:noFill/>
                        </a:ln>
                        <a:solidFill>
                          <a:srgbClr val="FF0000"/>
                        </a:solidFill>
                        <a:effectLst/>
                        <a:latin typeface="Arial" charset="0"/>
                        <a:cs typeface="Arial" charset="0"/>
                      </a:endParaRPr>
                    </a:p>
                  </a:txBody>
                  <a:tcPr marL="9525" marR="9525" marT="9525" marB="0" anchor="b"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193</a:t>
                      </a:r>
                      <a:endParaRPr kumimoji="0" lang="ru-RU" sz="18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111125" marR="0" lvl="0" indent="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smtClean="0">
                          <a:ln>
                            <a:noFill/>
                          </a:ln>
                          <a:effectLst/>
                        </a:rPr>
                        <a:t>94</a:t>
                      </a:r>
                      <a:endParaRPr kumimoji="0" lang="ru-RU" sz="1800" b="1" i="0"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57200" algn="ctr" defTabSz="914400" rtl="0" eaLnBrk="1" fontAlgn="base" latinLnBrk="0" hangingPunct="1">
                        <a:lnSpc>
                          <a:spcPct val="115000"/>
                        </a:lnSpc>
                        <a:spcBef>
                          <a:spcPct val="0"/>
                        </a:spcBef>
                        <a:spcAft>
                          <a:spcPct val="0"/>
                        </a:spcAft>
                        <a:buClrTx/>
                        <a:buSzTx/>
                        <a:buFontTx/>
                        <a:buNone/>
                        <a:tabLst>
                          <a:tab pos="904875" algn="l"/>
                        </a:tabLst>
                      </a:pPr>
                      <a:r>
                        <a:rPr kumimoji="0" lang="ru-RU" sz="1800" b="1" u="none" strike="noStrike" cap="none" normalizeH="0" baseline="0" dirty="0" smtClean="0">
                          <a:ln>
                            <a:noFill/>
                          </a:ln>
                          <a:effectLst/>
                        </a:rPr>
                        <a:t>8\</a:t>
                      </a:r>
                      <a:r>
                        <a:rPr kumimoji="0" lang="ru-RU" sz="1800" b="1" u="none" strike="noStrike" cap="none" normalizeH="0" baseline="0" dirty="0" smtClean="0">
                          <a:ln>
                            <a:noFill/>
                          </a:ln>
                          <a:solidFill>
                            <a:srgbClr val="C00000"/>
                          </a:solidFill>
                          <a:effectLst/>
                        </a:rPr>
                        <a:t>4%</a:t>
                      </a:r>
                      <a:endParaRPr kumimoji="0" lang="ru-RU"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endParaRPr kumimoji="0" lang="ru-RU" sz="1800" b="1" i="0" u="none" strike="noStrike" cap="none" normalizeH="0" baseline="0" smtClean="0">
                        <a:ln>
                          <a:noFill/>
                        </a:ln>
                        <a:solidFill>
                          <a:srgbClr val="0070C0"/>
                        </a:solidFill>
                        <a:effectLst/>
                        <a:latin typeface="Arial"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434975" algn="ctr" defTabSz="914400" rtl="0" eaLnBrk="1" fontAlgn="base" latinLnBrk="0" hangingPunct="1">
                        <a:lnSpc>
                          <a:spcPct val="115000"/>
                        </a:lnSpc>
                        <a:spcBef>
                          <a:spcPct val="0"/>
                        </a:spcBef>
                        <a:spcAft>
                          <a:spcPct val="0"/>
                        </a:spcAft>
                        <a:buClrTx/>
                        <a:buSzTx/>
                        <a:buFontTx/>
                        <a:buNone/>
                        <a:tabLst>
                          <a:tab pos="904875" algn="l"/>
                        </a:tabLst>
                      </a:pPr>
                      <a:endParaRPr kumimoji="0" lang="ru-RU" sz="1800" b="1" i="0" u="none" strike="noStrike" cap="none" normalizeH="0" baseline="0" dirty="0" smtClean="0">
                        <a:ln>
                          <a:noFill/>
                        </a:ln>
                        <a:solidFill>
                          <a:srgbClr val="0070C0"/>
                        </a:solidFill>
                        <a:effectLst/>
                        <a:latin typeface="Arial"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endParaRPr kumimoji="0" lang="ru-RU" sz="1800" b="1" i="0" u="none" strike="noStrike" cap="none" normalizeH="0" baseline="0" dirty="0" smtClean="0">
                        <a:ln>
                          <a:noFill/>
                        </a:ln>
                        <a:solidFill>
                          <a:srgbClr val="0070C0"/>
                        </a:solidFill>
                        <a:effectLst/>
                        <a:latin typeface="Arial"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c>
                  <a:txBody>
                    <a:bodyPr/>
                    <a:lstStyle/>
                    <a:p>
                      <a:pPr marL="457200" marR="0" lvl="0" indent="-346075" algn="ctr" defTabSz="914400" rtl="0" eaLnBrk="1" fontAlgn="base" latinLnBrk="0" hangingPunct="1">
                        <a:lnSpc>
                          <a:spcPct val="115000"/>
                        </a:lnSpc>
                        <a:spcBef>
                          <a:spcPct val="0"/>
                        </a:spcBef>
                        <a:spcAft>
                          <a:spcPct val="0"/>
                        </a:spcAft>
                        <a:buClrTx/>
                        <a:buSzTx/>
                        <a:buFontTx/>
                        <a:buNone/>
                        <a:tabLst>
                          <a:tab pos="904875" algn="l"/>
                        </a:tabLst>
                      </a:pPr>
                      <a:endParaRPr kumimoji="0" lang="ru-RU" sz="1800" b="1" i="0" u="none" strike="noStrike" cap="none" normalizeH="0" baseline="0" dirty="0" smtClean="0">
                        <a:ln>
                          <a:noFill/>
                        </a:ln>
                        <a:solidFill>
                          <a:srgbClr val="0070C0"/>
                        </a:solidFill>
                        <a:effectLst/>
                        <a:latin typeface="Arial" charset="0"/>
                        <a:ea typeface="Calibri" pitchFamily="34" charset="0"/>
                        <a:cs typeface="Times New Roman" pitchFamily="18" charset="0"/>
                      </a:endParaRPr>
                    </a:p>
                  </a:txBody>
                  <a:tcPr marL="68580" marR="68580" marT="0" marB="0" anchor="ctr" horzOverflow="overflow">
                    <a:cell3D prstMaterial="dkEdge">
                      <a:bevel prst="artDeco"/>
                      <a:lightRig rig="flood" dir="t"/>
                    </a:cell3D>
                  </a:tcPr>
                </a:tc>
              </a:tr>
            </a:tbl>
          </a:graphicData>
        </a:graphic>
      </p:graphicFrame>
      <p:sp>
        <p:nvSpPr>
          <p:cNvPr id="6" name="Заголовок 1"/>
          <p:cNvSpPr txBox="1">
            <a:spLocks/>
          </p:cNvSpPr>
          <p:nvPr/>
        </p:nvSpPr>
        <p:spPr>
          <a:xfrm>
            <a:off x="3980964" y="5347250"/>
            <a:ext cx="5186363" cy="3571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ru-RU" sz="2200" b="1" dirty="0" smtClean="0">
                <a:solidFill>
                  <a:srgbClr val="002060"/>
                </a:solidFill>
                <a:latin typeface="Arial" charset="0"/>
                <a:cs typeface="Arial" charset="0"/>
              </a:rPr>
              <a:t>ОСНОВНЫЕ ЭКЗАМЕНЫ</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412479887"/>
              </p:ext>
            </p:extLst>
          </p:nvPr>
        </p:nvGraphicFramePr>
        <p:xfrm>
          <a:off x="107504" y="1556792"/>
          <a:ext cx="8965090" cy="2893031"/>
        </p:xfrm>
        <a:graphic>
          <a:graphicData uri="http://schemas.openxmlformats.org/drawingml/2006/table">
            <a:tbl>
              <a:tblPr>
                <a:tableStyleId>{69C7853C-536D-4A76-A0AE-DD22124D55A5}</a:tableStyleId>
              </a:tblPr>
              <a:tblGrid>
                <a:gridCol w="1357290"/>
                <a:gridCol w="874958"/>
                <a:gridCol w="792088"/>
                <a:gridCol w="936104"/>
                <a:gridCol w="864096"/>
                <a:gridCol w="720080"/>
                <a:gridCol w="936104"/>
                <a:gridCol w="962839"/>
                <a:gridCol w="693345"/>
                <a:gridCol w="828186"/>
              </a:tblGrid>
              <a:tr h="357222">
                <a:tc rowSpan="2">
                  <a:txBody>
                    <a:bodyPr/>
                    <a:lstStyle/>
                    <a:p>
                      <a:pPr algn="ctr">
                        <a:lnSpc>
                          <a:spcPct val="115000"/>
                        </a:lnSpc>
                        <a:spcAft>
                          <a:spcPts val="0"/>
                        </a:spcAft>
                      </a:pPr>
                      <a:r>
                        <a:rPr lang="ru-RU" sz="1800" b="1" dirty="0" smtClean="0">
                          <a:solidFill>
                            <a:srgbClr val="002060"/>
                          </a:solidFill>
                        </a:rPr>
                        <a:t>предметы</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gridSpan="3">
                  <a:txBody>
                    <a:bodyPr/>
                    <a:lstStyle/>
                    <a:p>
                      <a:pPr algn="ctr">
                        <a:lnSpc>
                          <a:spcPct val="115000"/>
                        </a:lnSpc>
                        <a:spcAft>
                          <a:spcPts val="0"/>
                        </a:spcAft>
                      </a:pPr>
                      <a:r>
                        <a:rPr lang="ru-RU" sz="1800" b="1" dirty="0">
                          <a:solidFill>
                            <a:srgbClr val="002060"/>
                          </a:solidFill>
                        </a:rPr>
                        <a:t>2013</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800" b="1" dirty="0">
                          <a:solidFill>
                            <a:srgbClr val="002060"/>
                          </a:solidFill>
                        </a:rPr>
                        <a:t>2014</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800" b="1" dirty="0">
                          <a:solidFill>
                            <a:srgbClr val="002060"/>
                          </a:solidFill>
                        </a:rPr>
                        <a:t>2015</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hMerge="1">
                  <a:txBody>
                    <a:bodyPr/>
                    <a:lstStyle/>
                    <a:p>
                      <a:endParaRPr lang="ru-RU"/>
                    </a:p>
                  </a:txBody>
                  <a:tcPr/>
                </a:tc>
                <a:tc hMerge="1">
                  <a:txBody>
                    <a:bodyPr/>
                    <a:lstStyle/>
                    <a:p>
                      <a:endParaRPr lang="ru-RU"/>
                    </a:p>
                  </a:txBody>
                  <a:tcPr/>
                </a:tc>
              </a:tr>
              <a:tr h="643001">
                <a:tc vMerge="1">
                  <a:txBody>
                    <a:bodyPr/>
                    <a:lstStyle/>
                    <a:p>
                      <a:endParaRPr lang="ru-RU"/>
                    </a:p>
                  </a:txBody>
                  <a:tcPr/>
                </a:tc>
                <a:tc>
                  <a:txBody>
                    <a:bodyPr/>
                    <a:lstStyle/>
                    <a:p>
                      <a:pPr algn="ctr">
                        <a:lnSpc>
                          <a:spcPct val="115000"/>
                        </a:lnSpc>
                        <a:spcAft>
                          <a:spcPts val="0"/>
                        </a:spcAft>
                      </a:pPr>
                      <a:r>
                        <a:rPr lang="ru-RU" sz="1800" b="1" dirty="0"/>
                        <a:t>Россия</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002060"/>
                          </a:solidFill>
                        </a:rPr>
                        <a:t>Край</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Таймыр</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t>Россия</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t>Край</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Таймыр</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smtClean="0"/>
                        <a:t>Россия</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002060"/>
                          </a:solidFill>
                        </a:rPr>
                        <a:t>Край</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Таймыр</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r>
              <a:tr h="560884">
                <a:tc>
                  <a:txBody>
                    <a:bodyPr/>
                    <a:lstStyle/>
                    <a:p>
                      <a:pPr>
                        <a:lnSpc>
                          <a:spcPct val="115000"/>
                        </a:lnSpc>
                        <a:spcAft>
                          <a:spcPts val="0"/>
                        </a:spcAft>
                      </a:pPr>
                      <a:r>
                        <a:rPr lang="ru-RU" sz="1800" b="1" dirty="0">
                          <a:solidFill>
                            <a:srgbClr val="002060"/>
                          </a:solidFill>
                        </a:rPr>
                        <a:t>Математика БУ</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t>48,7</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solidFill>
                            <a:srgbClr val="002060"/>
                          </a:solidFill>
                        </a:rPr>
                        <a:t>49,69</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solidFill>
                            <a:srgbClr val="FF0000"/>
                          </a:solidFill>
                        </a:rPr>
                        <a:t>47,5</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t>39,63</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t>46,02</a:t>
                      </a:r>
                      <a:endParaRPr lang="ru-RU" sz="1800" b="1" dirty="0">
                        <a:solidFill>
                          <a:srgbClr val="C00000"/>
                        </a:solidFill>
                        <a:latin typeface="Calibri"/>
                        <a:ea typeface="Calibri"/>
                        <a:cs typeface="Times New Roman"/>
                      </a:endParaRPr>
                    </a:p>
                  </a:txBody>
                  <a:tcPr marL="63746" marR="63746" marT="0" marB="0" anchor="ctr">
                    <a:cell3D prstMaterial="dkEdge">
                      <a:bevel prst="artDeco"/>
                      <a:lightRig rig="flood" dir="t"/>
                    </a:cell3D>
                  </a:tcPr>
                </a:tc>
                <a:tc rowSpan="2">
                  <a:txBody>
                    <a:bodyPr/>
                    <a:lstStyle/>
                    <a:p>
                      <a:pPr algn="ctr">
                        <a:lnSpc>
                          <a:spcPct val="115000"/>
                        </a:lnSpc>
                        <a:spcAft>
                          <a:spcPts val="0"/>
                        </a:spcAft>
                      </a:pPr>
                      <a:r>
                        <a:rPr lang="ru-RU" sz="1800" b="1" dirty="0">
                          <a:solidFill>
                            <a:srgbClr val="FF0000"/>
                          </a:solidFill>
                        </a:rPr>
                        <a:t>40,2</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smtClean="0"/>
                        <a:t>4,0</a:t>
                      </a: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3,55</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r>
              <a:tr h="560884">
                <a:tc>
                  <a:txBody>
                    <a:bodyPr/>
                    <a:lstStyle/>
                    <a:p>
                      <a:pPr>
                        <a:lnSpc>
                          <a:spcPct val="115000"/>
                        </a:lnSpc>
                        <a:spcAft>
                          <a:spcPts val="0"/>
                        </a:spcAft>
                      </a:pPr>
                      <a:r>
                        <a:rPr lang="ru-RU" sz="1800" b="1" dirty="0">
                          <a:solidFill>
                            <a:srgbClr val="002060"/>
                          </a:solidFill>
                        </a:rPr>
                        <a:t>Математика ПУ</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800" b="1" dirty="0" smtClean="0"/>
                        <a:t>45,4</a:t>
                      </a: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smtClean="0">
                          <a:solidFill>
                            <a:srgbClr val="002060"/>
                          </a:solidFill>
                        </a:rPr>
                        <a:t>46,08</a:t>
                      </a: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35,82</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r>
              <a:tr h="560884">
                <a:tc>
                  <a:txBody>
                    <a:bodyPr/>
                    <a:lstStyle/>
                    <a:p>
                      <a:pPr>
                        <a:lnSpc>
                          <a:spcPct val="115000"/>
                        </a:lnSpc>
                        <a:spcAft>
                          <a:spcPts val="0"/>
                        </a:spcAft>
                      </a:pPr>
                      <a:r>
                        <a:rPr lang="ru-RU" sz="1800" b="1" dirty="0">
                          <a:solidFill>
                            <a:srgbClr val="002060"/>
                          </a:solidFill>
                        </a:rPr>
                        <a:t>Русский язык</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a:t>63,4</a:t>
                      </a:r>
                      <a:endParaRPr lang="ru-RU" sz="1800" b="1">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002060"/>
                          </a:solidFill>
                        </a:rPr>
                        <a:t>65,82</a:t>
                      </a:r>
                      <a:endParaRPr lang="ru-RU" sz="1800" b="1" dirty="0">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62,95</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a:t>62,5</a:t>
                      </a:r>
                      <a:endParaRPr lang="ru-RU" sz="1800" b="1">
                        <a:solidFill>
                          <a:srgbClr val="00206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t>64,11</a:t>
                      </a:r>
                      <a:endParaRPr lang="ru-RU" sz="1800" b="1" dirty="0">
                        <a:solidFill>
                          <a:srgbClr val="C0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58,5</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smtClean="0"/>
                        <a:t>65,9</a:t>
                      </a: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smtClean="0">
                          <a:solidFill>
                            <a:srgbClr val="002060"/>
                          </a:solidFill>
                        </a:rPr>
                        <a:t>65,1</a:t>
                      </a:r>
                      <a:endParaRPr lang="ru-RU" sz="1800" b="1" dirty="0">
                        <a:solidFill>
                          <a:srgbClr val="002060"/>
                        </a:solidFill>
                        <a:latin typeface="Arial" pitchFamily="34" charset="0"/>
                        <a:ea typeface="Calibri"/>
                        <a:cs typeface="Arial" pitchFamily="34" charset="0"/>
                      </a:endParaRPr>
                    </a:p>
                  </a:txBody>
                  <a:tcPr marL="63746" marR="63746" marT="0" marB="0" anchor="ctr">
                    <a:cell3D prstMaterial="dkEdge">
                      <a:bevel prst="artDeco"/>
                      <a:lightRig rig="flood" dir="t"/>
                    </a:cell3D>
                  </a:tcPr>
                </a:tc>
                <a:tc>
                  <a:txBody>
                    <a:bodyPr/>
                    <a:lstStyle/>
                    <a:p>
                      <a:pPr algn="ctr">
                        <a:lnSpc>
                          <a:spcPct val="115000"/>
                        </a:lnSpc>
                        <a:spcAft>
                          <a:spcPts val="0"/>
                        </a:spcAft>
                      </a:pPr>
                      <a:r>
                        <a:rPr lang="ru-RU" sz="1800" b="1" dirty="0">
                          <a:solidFill>
                            <a:srgbClr val="FF0000"/>
                          </a:solidFill>
                        </a:rPr>
                        <a:t>63,58</a:t>
                      </a:r>
                      <a:endParaRPr lang="ru-RU" sz="1800" b="1" dirty="0">
                        <a:solidFill>
                          <a:srgbClr val="FF0000"/>
                        </a:solidFill>
                        <a:latin typeface="Calibri"/>
                        <a:ea typeface="Calibri"/>
                        <a:cs typeface="Times New Roman"/>
                      </a:endParaRPr>
                    </a:p>
                  </a:txBody>
                  <a:tcPr marL="63746" marR="63746" marT="0" marB="0" anchor="ctr">
                    <a:cell3D prstMaterial="dkEdge">
                      <a:bevel prst="artDeco"/>
                      <a:lightRig rig="flood" dir="t"/>
                    </a:cell3D>
                  </a:tcPr>
                </a:tc>
              </a:tr>
            </a:tbl>
          </a:graphicData>
        </a:graphic>
      </p:graphicFrame>
      <p:pic>
        <p:nvPicPr>
          <p:cNvPr id="5" name="Picture 2" descr="F:\разные презентации ММЦ\конференция_2015\ппрар.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 y="-132050"/>
            <a:ext cx="1691679" cy="111900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Заголовок 1"/>
          <p:cNvSpPr txBox="1">
            <a:spLocks/>
          </p:cNvSpPr>
          <p:nvPr/>
        </p:nvSpPr>
        <p:spPr>
          <a:xfrm>
            <a:off x="3980964" y="5347250"/>
            <a:ext cx="5186363" cy="3571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ru-RU" sz="2200" b="1" dirty="0" smtClean="0">
                <a:solidFill>
                  <a:srgbClr val="002060"/>
                </a:solidFill>
                <a:latin typeface="Arial" charset="0"/>
                <a:cs typeface="Arial" charset="0"/>
              </a:rPr>
              <a:t>ОСНОВНЫЕ ЭКЗАМЕНЫ</a:t>
            </a:r>
          </a:p>
        </p:txBody>
      </p:sp>
    </p:spTree>
    <p:extLst>
      <p:ext uri="{BB962C8B-B14F-4D97-AF65-F5344CB8AC3E}">
        <p14:creationId xmlns="" xmlns:p14="http://schemas.microsoft.com/office/powerpoint/2010/main" val="2383157041"/>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323528" y="116632"/>
            <a:ext cx="8229600" cy="634082"/>
          </a:xfrm>
        </p:spPr>
        <p:txBody>
          <a:bodyPr/>
          <a:lstStyle/>
          <a:p>
            <a:pPr algn="l"/>
            <a:r>
              <a:rPr lang="ru-RU" sz="2400" b="1" dirty="0" smtClean="0">
                <a:solidFill>
                  <a:schemeClr val="tx2"/>
                </a:solidFill>
                <a:latin typeface="Arial" charset="0"/>
                <a:cs typeface="Arial" charset="0"/>
              </a:rPr>
              <a:t>РАСПРЕДЕЛЕНИЕ ВЫПУСКНИКОВ 2015 </a:t>
            </a:r>
            <a:endParaRPr lang="ru-RU" sz="2400" dirty="0" smtClean="0">
              <a:solidFill>
                <a:schemeClr val="tx2"/>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750858151"/>
              </p:ext>
            </p:extLst>
          </p:nvPr>
        </p:nvGraphicFramePr>
        <p:xfrm>
          <a:off x="395536" y="1340769"/>
          <a:ext cx="7886079" cy="3100031"/>
        </p:xfrm>
        <a:graphic>
          <a:graphicData uri="http://schemas.openxmlformats.org/drawingml/2006/table">
            <a:tbl>
              <a:tblPr>
                <a:tableStyleId>{2D5ABB26-0587-4C30-8999-92F81FD0307C}</a:tableStyleId>
              </a:tblPr>
              <a:tblGrid>
                <a:gridCol w="961689"/>
                <a:gridCol w="1656764"/>
                <a:gridCol w="1874168"/>
                <a:gridCol w="1486409"/>
                <a:gridCol w="1907049"/>
              </a:tblGrid>
              <a:tr h="55524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Число выпускников</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ВУЗы</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u="none" strike="noStrike" cap="none" normalizeH="0" baseline="0" dirty="0" err="1" smtClean="0">
                          <a:ln>
                            <a:noFill/>
                          </a:ln>
                          <a:solidFill>
                            <a:srgbClr val="002060"/>
                          </a:solidFill>
                          <a:effectLst/>
                        </a:rPr>
                        <a:t>ССУЗы</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ПУ</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44877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 2013</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278</a:t>
                      </a:r>
                      <a:endParaRPr kumimoji="0" lang="ru-RU" sz="1800" b="1" i="0" u="none" strike="noStrike" cap="none" normalizeH="0" baseline="0" dirty="0" smtClean="0">
                        <a:ln>
                          <a:noFill/>
                        </a:ln>
                        <a:solidFill>
                          <a:srgbClr val="00B05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172\</a:t>
                      </a:r>
                      <a:r>
                        <a:rPr kumimoji="0" lang="ru-RU" sz="1800" b="1" u="none" strike="noStrike" cap="none" normalizeH="0" baseline="0" dirty="0" smtClean="0">
                          <a:ln>
                            <a:noFill/>
                          </a:ln>
                          <a:solidFill>
                            <a:srgbClr val="C00000"/>
                          </a:solidFill>
                          <a:effectLst/>
                        </a:rPr>
                        <a:t>61,9%</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64\</a:t>
                      </a:r>
                      <a:r>
                        <a:rPr kumimoji="0" lang="ru-RU" sz="1800" b="1" u="none" strike="noStrike" cap="none" normalizeH="0" baseline="0" dirty="0" smtClean="0">
                          <a:ln>
                            <a:noFill/>
                          </a:ln>
                          <a:solidFill>
                            <a:srgbClr val="C00000"/>
                          </a:solidFill>
                          <a:effectLst/>
                        </a:rPr>
                        <a:t>23%</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24\ </a:t>
                      </a:r>
                      <a:r>
                        <a:rPr kumimoji="0" lang="ru-RU" sz="1800" b="1" u="none" strike="noStrike" cap="none" normalizeH="0" baseline="0" dirty="0" smtClean="0">
                          <a:ln>
                            <a:noFill/>
                          </a:ln>
                          <a:solidFill>
                            <a:srgbClr val="C00000"/>
                          </a:solidFill>
                          <a:effectLst/>
                        </a:rPr>
                        <a:t>8,6%</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327389">
                <a:tc vMerge="1">
                  <a:txBody>
                    <a:bodyPr/>
                    <a:lstStyle/>
                    <a:p>
                      <a:endParaRPr lang="ru-RU"/>
                    </a:p>
                  </a:txBody>
                  <a:tcPr/>
                </a:tc>
                <a:tc v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84,9%</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hMerge="1">
                  <a:txBody>
                    <a:bodyPr/>
                    <a:lstStyle/>
                    <a:p>
                      <a:endParaRPr lang="ru-RU"/>
                    </a:p>
                  </a:txBody>
                  <a:tcPr/>
                </a:tc>
                <a:tc vMerge="1">
                  <a:txBody>
                    <a:bodyPr/>
                    <a:lstStyle/>
                    <a:p>
                      <a:endParaRPr lang="ru-RU"/>
                    </a:p>
                  </a:txBody>
                  <a:tcPr/>
                </a:tc>
              </a:tr>
              <a:tr h="429098">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2014</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245</a:t>
                      </a:r>
                      <a:endParaRPr kumimoji="0" lang="ru-RU" sz="1800" b="1" i="0" u="none" strike="noStrike" cap="none" normalizeH="0" baseline="0" dirty="0" smtClean="0">
                        <a:ln>
                          <a:noFill/>
                        </a:ln>
                        <a:solidFill>
                          <a:srgbClr val="00B05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154\</a:t>
                      </a:r>
                      <a:r>
                        <a:rPr kumimoji="0" lang="ru-RU" sz="1800" b="1" u="none" strike="noStrike" cap="none" normalizeH="0" baseline="0" dirty="0" smtClean="0">
                          <a:ln>
                            <a:noFill/>
                          </a:ln>
                          <a:solidFill>
                            <a:srgbClr val="C00000"/>
                          </a:solidFill>
                          <a:effectLst/>
                        </a:rPr>
                        <a:t>62,9%</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76\</a:t>
                      </a:r>
                      <a:r>
                        <a:rPr kumimoji="0" lang="ru-RU" sz="1800" b="1" u="none" strike="noStrike" cap="none" normalizeH="0" baseline="0" dirty="0" smtClean="0">
                          <a:ln>
                            <a:noFill/>
                          </a:ln>
                          <a:solidFill>
                            <a:srgbClr val="C00000"/>
                          </a:solidFill>
                          <a:effectLst/>
                        </a:rPr>
                        <a:t>31%</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r h="348121">
                <a:tc vMerge="1">
                  <a:txBody>
                    <a:bodyPr/>
                    <a:lstStyle/>
                    <a:p>
                      <a:endParaRPr lang="ru-RU"/>
                    </a:p>
                  </a:txBody>
                  <a:tcPr/>
                </a:tc>
                <a:tc v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93,9%</a:t>
                      </a: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hMerge="1">
                  <a:txBody>
                    <a:bodyPr/>
                    <a:lstStyle/>
                    <a:p>
                      <a:endParaRPr lang="ru-RU"/>
                    </a:p>
                  </a:txBody>
                  <a:tcPr/>
                </a:tc>
                <a:tc vMerge="1">
                  <a:txBody>
                    <a:bodyPr/>
                    <a:lstStyle/>
                    <a:p>
                      <a:endParaRPr lang="ru-RU"/>
                    </a:p>
                  </a:txBody>
                  <a:tcPr/>
                </a:tc>
              </a:tr>
              <a:tr h="379539">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2015</a:t>
                      </a:r>
                      <a:endParaRPr kumimoji="0" lang="ru-RU" sz="1800" b="1" i="0" u="none" strike="noStrike" cap="none" normalizeH="0" baseline="0" dirty="0" smtClean="0">
                        <a:ln>
                          <a:noFill/>
                        </a:ln>
                        <a:solidFill>
                          <a:srgbClr val="00206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effectLst/>
                        </a:rPr>
                        <a:t>255</a:t>
                      </a:r>
                      <a:endParaRPr kumimoji="0" lang="ru-RU" sz="1800" b="1" i="0" u="none" strike="noStrike" cap="none" normalizeH="0" baseline="0" dirty="0" smtClean="0">
                        <a:ln>
                          <a:noFill/>
                        </a:ln>
                        <a:solidFill>
                          <a:srgbClr val="00B05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Times New Roman" pitchFamily="18" charset="0"/>
                        </a:rPr>
                        <a:t>130\ </a:t>
                      </a:r>
                      <a:r>
                        <a:rPr kumimoji="0" lang="ru-RU" sz="1800" b="1" i="0" u="none" strike="noStrike" cap="none" normalizeH="0" baseline="0" dirty="0" smtClean="0">
                          <a:ln>
                            <a:noFill/>
                          </a:ln>
                          <a:solidFill>
                            <a:srgbClr val="C00000"/>
                          </a:solidFill>
                          <a:effectLst/>
                          <a:latin typeface="Arial" charset="0"/>
                          <a:cs typeface="Times New Roman" pitchFamily="18" charset="0"/>
                        </a:rPr>
                        <a:t>51%</a:t>
                      </a:r>
                    </a:p>
                  </a:txBody>
                  <a:tcPr marL="68580" marR="68580" marT="0" marB="0" horzOverflow="overflow">
                    <a:cell3D prstMaterial="dkEdge">
                      <a:bevel prst="relaxedInset"/>
                      <a:lightRig rig="flood" dir="t"/>
                    </a:cell3D>
                  </a:tcPr>
                </a:tc>
                <a:tc>
                  <a:txBody>
                    <a:bodyPr/>
                    <a:lstStyle/>
                    <a:p>
                      <a:r>
                        <a:rPr lang="ru-RU" b="1" dirty="0" smtClean="0"/>
                        <a:t>  109\</a:t>
                      </a:r>
                      <a:r>
                        <a:rPr lang="ru-RU" b="1" dirty="0" smtClean="0">
                          <a:solidFill>
                            <a:srgbClr val="C00000"/>
                          </a:solidFill>
                        </a:rPr>
                        <a:t>43%</a:t>
                      </a:r>
                      <a:endParaRPr lang="ru-RU" b="1" dirty="0">
                        <a:solidFill>
                          <a:srgbClr val="C00000"/>
                        </a:solidFill>
                      </a:endParaRPr>
                    </a:p>
                  </a:txBody>
                  <a:tcPr marL="68580" marR="68580" marT="0" marB="0" horzOverflow="overflow">
                    <a:cell3D prstMaterial="dkEdge">
                      <a:bevel prst="relaxedIns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Times New Roman" pitchFamily="18" charset="0"/>
                        </a:rPr>
                        <a:t>13\</a:t>
                      </a:r>
                      <a:r>
                        <a:rPr kumimoji="0" lang="ru-RU" sz="1800" b="1" i="0" u="none" strike="noStrike" cap="none" normalizeH="0" baseline="0" dirty="0" smtClean="0">
                          <a:ln>
                            <a:noFill/>
                          </a:ln>
                          <a:solidFill>
                            <a:srgbClr val="C00000"/>
                          </a:solidFill>
                          <a:effectLst/>
                          <a:latin typeface="Arial" charset="0"/>
                          <a:cs typeface="Times New Roman" pitchFamily="18" charset="0"/>
                        </a:rPr>
                        <a:t>5%</a:t>
                      </a:r>
                    </a:p>
                  </a:txBody>
                  <a:tcPr marL="68580" marR="68580" marT="0" marB="0" horzOverflow="overflow">
                    <a:cell3D prstMaterial="dkEdge">
                      <a:bevel prst="relaxedInset"/>
                      <a:lightRig rig="flood" dir="t"/>
                    </a:cell3D>
                  </a:tcPr>
                </a:tc>
              </a:tr>
              <a:tr h="536178">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400" b="0" i="0" u="none" strike="noStrike" cap="none" normalizeH="0" baseline="0" dirty="0" smtClean="0">
                        <a:ln>
                          <a:noFill/>
                        </a:ln>
                        <a:solidFill>
                          <a:srgbClr val="025198"/>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800" b="1" i="0" u="none" strike="noStrike" cap="none" normalizeH="0" baseline="0" dirty="0" smtClean="0">
                        <a:ln>
                          <a:noFill/>
                        </a:ln>
                        <a:solidFill>
                          <a:srgbClr val="00B050"/>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Arial" charset="0"/>
                          <a:cs typeface="Times New Roman" pitchFamily="18" charset="0"/>
                        </a:rPr>
                        <a:t>94%</a:t>
                      </a:r>
                    </a:p>
                  </a:txBody>
                  <a:tcPr marL="68580" marR="68580" marT="0" marB="0" horzOverflow="overflow">
                    <a:cell3D prstMaterial="dkEdge">
                      <a:bevel prst="relaxedInset"/>
                      <a:lightRig rig="flood" dir="t"/>
                    </a:cell3D>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Arial" charset="0"/>
                        <a:cs typeface="Times New Roman" pitchFamily="18" charset="0"/>
                      </a:endParaRPr>
                    </a:p>
                  </a:txBody>
                  <a:tcPr marL="68580" marR="68580" marT="0" marB="0" horzOverflow="overflow">
                    <a:cell3D prstMaterial="dkEdge">
                      <a:bevel prst="relaxedInset"/>
                      <a:lightRig rig="flood" dir="t"/>
                    </a:cell3D>
                  </a:tcPr>
                </a:tc>
              </a:tr>
            </a:tbl>
          </a:graphicData>
        </a:graphic>
      </p:graphicFrame>
      <p:pic>
        <p:nvPicPr>
          <p:cNvPr id="5" name="Picture 1" descr="F:\Мои рисунки\PNG-рисунок\магистр_шапки\d3e3efce61f1.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197716" y="4149080"/>
            <a:ext cx="2934317" cy="178093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323528" y="188640"/>
            <a:ext cx="8229600" cy="571500"/>
          </a:xfrm>
        </p:spPr>
        <p:txBody>
          <a:bodyPr/>
          <a:lstStyle/>
          <a:p>
            <a:pPr algn="l"/>
            <a:r>
              <a:rPr lang="ru-RU" sz="2400" b="1" dirty="0" smtClean="0">
                <a:solidFill>
                  <a:srgbClr val="0060A8"/>
                </a:solidFill>
                <a:latin typeface="Arial" charset="0"/>
                <a:cs typeface="Arial" charset="0"/>
              </a:rPr>
              <a:t>ЗАНЯТОСТЬ ШКОЛЬНИКОВ </a:t>
            </a:r>
            <a:br>
              <a:rPr lang="ru-RU" sz="2400" b="1" dirty="0" smtClean="0">
                <a:solidFill>
                  <a:srgbClr val="0060A8"/>
                </a:solidFill>
                <a:latin typeface="Arial" charset="0"/>
                <a:cs typeface="Arial" charset="0"/>
              </a:rPr>
            </a:br>
            <a:r>
              <a:rPr lang="ru-RU" sz="2400" b="1" dirty="0" smtClean="0">
                <a:solidFill>
                  <a:srgbClr val="0060A8"/>
                </a:solidFill>
                <a:latin typeface="Arial" charset="0"/>
                <a:cs typeface="Arial" charset="0"/>
              </a:rPr>
              <a:t>ВО ВНЕУРОЧНОЕ ВРЕМЯ</a:t>
            </a:r>
          </a:p>
        </p:txBody>
      </p:sp>
      <p:graphicFrame>
        <p:nvGraphicFramePr>
          <p:cNvPr id="5" name="Таблица 4"/>
          <p:cNvGraphicFramePr>
            <a:graphicFrameLocks noGrp="1"/>
          </p:cNvGraphicFramePr>
          <p:nvPr>
            <p:extLst>
              <p:ext uri="{D42A27DB-BD31-4B8C-83A1-F6EECF244321}">
                <p14:modId xmlns="" xmlns:p14="http://schemas.microsoft.com/office/powerpoint/2010/main" val="6609922"/>
              </p:ext>
            </p:extLst>
          </p:nvPr>
        </p:nvGraphicFramePr>
        <p:xfrm>
          <a:off x="179512" y="3780221"/>
          <a:ext cx="5256582" cy="1760216"/>
        </p:xfrm>
        <a:graphic>
          <a:graphicData uri="http://schemas.openxmlformats.org/drawingml/2006/table">
            <a:tbl>
              <a:tblPr>
                <a:tableStyleId>{35758FB7-9AC5-4552-8A53-C91805E547FA}</a:tableStyleId>
              </a:tblPr>
              <a:tblGrid>
                <a:gridCol w="1340324"/>
                <a:gridCol w="2031429"/>
                <a:gridCol w="1884829"/>
              </a:tblGrid>
              <a:tr h="479032">
                <a:tc gridSpan="3">
                  <a:txBody>
                    <a:bodyPr/>
                    <a:lstStyle/>
                    <a:p>
                      <a:pPr algn="ctr" fontAlgn="b"/>
                      <a:r>
                        <a:rPr lang="ru-RU" sz="1800" b="1" u="none" strike="noStrike" dirty="0" smtClean="0">
                          <a:solidFill>
                            <a:srgbClr val="002060"/>
                          </a:solidFill>
                        </a:rPr>
                        <a:t>Учреждения</a:t>
                      </a:r>
                      <a:r>
                        <a:rPr lang="ru-RU" sz="1800" b="1" u="none" strike="noStrike" baseline="0" dirty="0" smtClean="0">
                          <a:solidFill>
                            <a:srgbClr val="002060"/>
                          </a:solidFill>
                        </a:rPr>
                        <a:t> дополнительного образования</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tcPr>
                </a:tc>
                <a:tc hMerge="1">
                  <a:txBody>
                    <a:bodyPr/>
                    <a:lstStyle/>
                    <a:p>
                      <a:endParaRPr lang="ru-RU"/>
                    </a:p>
                  </a:txBody>
                  <a:tcPr/>
                </a:tc>
                <a:tc hMerge="1">
                  <a:txBody>
                    <a:bodyPr/>
                    <a:lstStyle/>
                    <a:p>
                      <a:endParaRPr lang="ru-RU"/>
                    </a:p>
                  </a:txBody>
                  <a:tcPr/>
                </a:tc>
              </a:tr>
              <a:tr h="251210">
                <a:tc>
                  <a:txBody>
                    <a:bodyPr/>
                    <a:lstStyle/>
                    <a:p>
                      <a:pPr algn="ctr" fontAlgn="b"/>
                      <a:r>
                        <a:rPr lang="ru-RU" sz="1800" b="1" u="none" strike="noStrike" dirty="0" smtClean="0">
                          <a:solidFill>
                            <a:srgbClr val="002060"/>
                          </a:solidFill>
                        </a:rPr>
                        <a:t>      год</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a:solidFill>
                            <a:srgbClr val="002060"/>
                          </a:solidFill>
                        </a:rPr>
                        <a:t>количество </a:t>
                      </a:r>
                      <a:r>
                        <a:rPr lang="ru-RU" sz="1800" b="1" u="none" strike="noStrike" dirty="0" smtClean="0">
                          <a:solidFill>
                            <a:srgbClr val="002060"/>
                          </a:solidFill>
                        </a:rPr>
                        <a:t>детей</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a:solidFill>
                            <a:srgbClr val="002060"/>
                          </a:solidFill>
                        </a:rPr>
                        <a:t>% охвата </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tcPr>
                </a:tc>
              </a:tr>
              <a:tr h="265406">
                <a:tc>
                  <a:txBody>
                    <a:bodyPr/>
                    <a:lstStyle/>
                    <a:p>
                      <a:pPr algn="ctr" fontAlgn="b"/>
                      <a:r>
                        <a:rPr lang="ru-RU" sz="1800" b="1" u="none" strike="noStrike" dirty="0"/>
                        <a:t>2012-2013</a:t>
                      </a:r>
                      <a:endParaRPr lang="ru-RU" sz="18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2800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60%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r>
              <a:tr h="287010">
                <a:tc>
                  <a:txBody>
                    <a:bodyPr/>
                    <a:lstStyle/>
                    <a:p>
                      <a:pPr algn="ctr" fontAlgn="b"/>
                      <a:r>
                        <a:rPr lang="ru-RU" sz="1800" b="1" u="none" strike="noStrike" dirty="0"/>
                        <a:t>2013-2014</a:t>
                      </a:r>
                      <a:endParaRPr lang="ru-RU" sz="18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2598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56%</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r>
              <a:tr h="445534">
                <a:tc>
                  <a:txBody>
                    <a:bodyPr/>
                    <a:lstStyle/>
                    <a:p>
                      <a:pPr algn="ctr" fontAlgn="b"/>
                      <a:r>
                        <a:rPr lang="ru-RU" sz="1800" b="1" u="none" strike="noStrike" dirty="0"/>
                        <a:t>2014-2015</a:t>
                      </a:r>
                      <a:endParaRPr lang="ru-RU" sz="18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2215</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c>
                  <a:txBody>
                    <a:bodyPr/>
                    <a:lstStyle/>
                    <a:p>
                      <a:pPr algn="ctr" fontAlgn="b"/>
                      <a:r>
                        <a:rPr lang="ru-RU" sz="1800" b="1" u="none" strike="noStrike" dirty="0" smtClean="0">
                          <a:solidFill>
                            <a:srgbClr val="C00000"/>
                          </a:solidFill>
                        </a:rPr>
                        <a:t>48%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tcPr>
                </a:tc>
              </a:tr>
            </a:tbl>
          </a:graphicData>
        </a:graphic>
      </p:graphicFrame>
      <p:graphicFrame>
        <p:nvGraphicFramePr>
          <p:cNvPr id="6" name="Таблица 5"/>
          <p:cNvGraphicFramePr>
            <a:graphicFrameLocks noGrp="1"/>
          </p:cNvGraphicFramePr>
          <p:nvPr>
            <p:extLst>
              <p:ext uri="{D42A27DB-BD31-4B8C-83A1-F6EECF244321}">
                <p14:modId xmlns="" xmlns:p14="http://schemas.microsoft.com/office/powerpoint/2010/main" val="3108198772"/>
              </p:ext>
            </p:extLst>
          </p:nvPr>
        </p:nvGraphicFramePr>
        <p:xfrm>
          <a:off x="179512" y="1227008"/>
          <a:ext cx="5143500" cy="2088232"/>
        </p:xfrm>
        <a:graphic>
          <a:graphicData uri="http://schemas.openxmlformats.org/drawingml/2006/table">
            <a:tbl>
              <a:tblPr>
                <a:tableStyleId>{69C7853C-536D-4A76-A0AE-DD22124D55A5}</a:tableStyleId>
              </a:tblPr>
              <a:tblGrid>
                <a:gridCol w="1285876"/>
                <a:gridCol w="1962123"/>
                <a:gridCol w="1895501"/>
              </a:tblGrid>
              <a:tr h="396296">
                <a:tc gridSpan="3">
                  <a:txBody>
                    <a:bodyPr/>
                    <a:lstStyle/>
                    <a:p>
                      <a:pPr algn="ctr" fontAlgn="b"/>
                      <a:r>
                        <a:rPr lang="ru-RU" sz="1800" b="1" u="none" strike="noStrike" dirty="0">
                          <a:solidFill>
                            <a:srgbClr val="002060"/>
                          </a:solidFill>
                        </a:rPr>
                        <a:t>Школьные кружки и секции </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hMerge="1">
                  <a:txBody>
                    <a:bodyPr/>
                    <a:lstStyle/>
                    <a:p>
                      <a:endParaRPr lang="ru-RU"/>
                    </a:p>
                  </a:txBody>
                  <a:tcPr/>
                </a:tc>
                <a:tc hMerge="1">
                  <a:txBody>
                    <a:bodyPr/>
                    <a:lstStyle/>
                    <a:p>
                      <a:endParaRPr lang="ru-RU"/>
                    </a:p>
                  </a:txBody>
                  <a:tcPr/>
                </a:tc>
              </a:tr>
              <a:tr h="408214">
                <a:tc>
                  <a:txBody>
                    <a:bodyPr/>
                    <a:lstStyle/>
                    <a:p>
                      <a:pPr algn="ctr" fontAlgn="b"/>
                      <a:r>
                        <a:rPr lang="ru-RU" sz="1800" b="1" u="none" strike="noStrike" dirty="0" smtClean="0">
                          <a:solidFill>
                            <a:srgbClr val="002060"/>
                          </a:solidFill>
                        </a:rPr>
                        <a:t>      год</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002060"/>
                          </a:solidFill>
                        </a:rPr>
                        <a:t>количество </a:t>
                      </a:r>
                      <a:r>
                        <a:rPr lang="ru-RU" sz="1800" b="1" u="none" strike="noStrike" dirty="0" smtClean="0">
                          <a:solidFill>
                            <a:srgbClr val="002060"/>
                          </a:solidFill>
                        </a:rPr>
                        <a:t>детей</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002060"/>
                          </a:solidFill>
                        </a:rPr>
                        <a:t>% охвата </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r>
              <a:tr h="419626">
                <a:tc>
                  <a:txBody>
                    <a:bodyPr/>
                    <a:lstStyle/>
                    <a:p>
                      <a:pPr algn="ctr" fontAlgn="b"/>
                      <a:r>
                        <a:rPr lang="ru-RU" sz="1800" b="1" u="none" strike="noStrike" dirty="0">
                          <a:solidFill>
                            <a:srgbClr val="002060"/>
                          </a:solidFill>
                        </a:rPr>
                        <a:t>2012-2013</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2348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49,40%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r h="432048">
                <a:tc>
                  <a:txBody>
                    <a:bodyPr/>
                    <a:lstStyle/>
                    <a:p>
                      <a:pPr algn="ctr" fontAlgn="b"/>
                      <a:r>
                        <a:rPr lang="ru-RU" sz="1800" b="1" u="none" strike="noStrike" dirty="0">
                          <a:solidFill>
                            <a:srgbClr val="002060"/>
                          </a:solidFill>
                        </a:rPr>
                        <a:t>2013-2014</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2681</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57,60%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r h="432048">
                <a:tc>
                  <a:txBody>
                    <a:bodyPr/>
                    <a:lstStyle/>
                    <a:p>
                      <a:pPr algn="ctr" fontAlgn="b"/>
                      <a:r>
                        <a:rPr lang="ru-RU" sz="1800" b="1" u="none" strike="noStrike" dirty="0">
                          <a:solidFill>
                            <a:srgbClr val="002060"/>
                          </a:solidFill>
                        </a:rPr>
                        <a:t>2014-2015</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3578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77,00%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bl>
          </a:graphicData>
        </a:graphic>
      </p:graphicFrame>
      <p:pic>
        <p:nvPicPr>
          <p:cNvPr id="3074" name="Picture 2" descr="DSC_0074"/>
          <p:cNvPicPr>
            <a:picLocks noChangeAspect="1" noChangeArrowheads="1"/>
          </p:cNvPicPr>
          <p:nvPr/>
        </p:nvPicPr>
        <p:blipFill>
          <a:blip r:embed="rId4" cstate="email">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6012160" y="1268760"/>
            <a:ext cx="2736304" cy="200472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075" name="Picture 3" descr="DKF_9728"/>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372200" y="3356992"/>
            <a:ext cx="2212736" cy="231864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214422"/>
          <a:ext cx="8643966" cy="4051356"/>
        </p:xfrm>
        <a:graphic>
          <a:graphicData uri="http://schemas.openxmlformats.org/drawingml/2006/table">
            <a:tbl>
              <a:tblPr>
                <a:tableStyleId>{D113A9D2-9D6B-4929-AA2D-F23B5EE8CBE7}</a:tableStyleId>
              </a:tblPr>
              <a:tblGrid>
                <a:gridCol w="5286412"/>
                <a:gridCol w="1143008"/>
                <a:gridCol w="1071570"/>
                <a:gridCol w="1142976"/>
              </a:tblGrid>
              <a:tr h="280397">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effectLst/>
                        </a:rPr>
                        <a:t>Формы работы</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effectLst/>
                        </a:rPr>
                        <a:t>охват уч-ся</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hMerge="1">
                  <a:txBody>
                    <a:bodyPr/>
                    <a:lstStyle/>
                    <a:p>
                      <a:endParaRPr lang="ru-RU"/>
                    </a:p>
                  </a:txBody>
                  <a:tcPr/>
                </a:tc>
                <a:tc hMerge="1">
                  <a:txBody>
                    <a:bodyPr/>
                    <a:lstStyle/>
                    <a:p>
                      <a:endParaRPr lang="ru-RU"/>
                    </a:p>
                  </a:txBody>
                  <a:tcPr/>
                </a:tc>
              </a:tr>
              <a:tr h="219669">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smtClean="0">
                          <a:ln>
                            <a:noFill/>
                          </a:ln>
                          <a:effectLst/>
                        </a:rPr>
                        <a:t>2012-2013</a:t>
                      </a:r>
                      <a:endParaRPr kumimoji="0" lang="ru-RU" sz="1600" b="1"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smtClean="0">
                          <a:ln>
                            <a:noFill/>
                          </a:ln>
                          <a:effectLst/>
                        </a:rPr>
                        <a:t>2013-2014</a:t>
                      </a:r>
                      <a:endParaRPr kumimoji="0" lang="ru-RU" sz="1600" b="1"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u="none" strike="noStrike" cap="none" normalizeH="0" baseline="0" dirty="0" smtClean="0">
                          <a:ln>
                            <a:noFill/>
                          </a:ln>
                          <a:solidFill>
                            <a:srgbClr val="FFFF00"/>
                          </a:solidFill>
                          <a:effectLst/>
                        </a:rPr>
                        <a:t>2014-2015</a:t>
                      </a:r>
                      <a:endParaRPr kumimoji="0" lang="ru-RU" sz="1600" b="1"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296424">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Всероссийская олимпиада школьников</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3448</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3462</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2193</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212943">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Региональный этап олимпиады</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4</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8</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280788">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Муниципальная НПК «Золотое перо»</a:t>
                      </a:r>
                      <a:endParaRPr kumimoji="0" lang="ru-RU" sz="1600" b="1" i="0" u="none" strike="noStrike" cap="none" normalizeH="0" baseline="0" dirty="0" smtClean="0">
                        <a:ln>
                          <a:noFill/>
                        </a:ln>
                        <a:solidFill>
                          <a:srgbClr val="C0000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335</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324</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547</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470662">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Муниципальная олимпиада по школьному краеведению «Белая Родина</a:t>
                      </a:r>
                      <a:endParaRPr kumimoji="0" lang="ru-RU" sz="1600" b="1" i="0" u="none" strike="noStrike" cap="none" normalizeH="0" baseline="0" dirty="0" smtClean="0">
                        <a:ln>
                          <a:noFill/>
                        </a:ln>
                        <a:solidFill>
                          <a:srgbClr val="C0000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28</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18</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35</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428628">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Муниципальная олимпиада по родным языкам</a:t>
                      </a:r>
                      <a:endParaRPr kumimoji="0" lang="ru-RU" sz="1600" b="1" i="0" u="none" strike="noStrike" cap="none" normalizeH="0" baseline="0" dirty="0" smtClean="0">
                        <a:ln>
                          <a:noFill/>
                        </a:ln>
                        <a:solidFill>
                          <a:srgbClr val="C0000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421</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effectLst/>
                        </a:rPr>
                        <a:t>395</a:t>
                      </a:r>
                      <a:endParaRPr kumimoji="0" lang="ru-RU" sz="1600" b="0"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550</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416890">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Межвузовские олимпиады для школьников</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360</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342</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764</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440366">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Дистанционные олимпиады, конкурсы, конференции и форумы</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7403</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8524</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7701</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197480">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Интенсивные школы</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470</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244</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268</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298684">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Профильная смена по робототехнике</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х</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25</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25</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r h="206394">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1600" b="1" u="none" strike="noStrike" cap="none" normalizeH="0" baseline="0" dirty="0" smtClean="0">
                          <a:ln>
                            <a:noFill/>
                          </a:ln>
                          <a:effectLst/>
                        </a:rPr>
                        <a:t>Эколого-этнографическая школа (экспедиция)</a:t>
                      </a:r>
                      <a:endParaRPr kumimoji="0" lang="ru-RU" sz="1600" b="1" i="0" u="none" strike="noStrike" cap="none" normalizeH="0" baseline="0" dirty="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10</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smtClean="0">
                          <a:ln>
                            <a:noFill/>
                          </a:ln>
                          <a:effectLst/>
                        </a:rPr>
                        <a:t>10</a:t>
                      </a:r>
                      <a:endParaRPr kumimoji="0" lang="ru-RU" sz="1600" b="0" i="0" u="none" strike="noStrike" cap="none" normalizeH="0" baseline="0" smtClean="0">
                        <a:ln>
                          <a:noFill/>
                        </a:ln>
                        <a:solidFill>
                          <a:srgbClr val="0070C0"/>
                        </a:solidFill>
                        <a:effectLst/>
                        <a:latin typeface="+mn-lt"/>
                        <a:cs typeface="Times New Roman" pitchFamily="18" charset="0"/>
                      </a:endParaRPr>
                    </a:p>
                  </a:txBody>
                  <a:tcPr marL="68580" marR="68580" marT="0" marB="0" horzOverflow="overflow">
                    <a:cell3D prstMaterial="dkEdge">
                      <a:bevel prst="artDeco"/>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u="none" strike="noStrike" cap="none" normalizeH="0" baseline="0" dirty="0" smtClean="0">
                          <a:ln>
                            <a:noFill/>
                          </a:ln>
                          <a:solidFill>
                            <a:srgbClr val="FFFF00"/>
                          </a:solidFill>
                          <a:effectLst/>
                        </a:rPr>
                        <a:t>10</a:t>
                      </a:r>
                      <a:endParaRPr kumimoji="0" lang="ru-RU" sz="1600" b="0" i="0" u="none" strike="noStrike" cap="none" normalizeH="0" baseline="0" dirty="0" smtClean="0">
                        <a:ln>
                          <a:noFill/>
                        </a:ln>
                        <a:solidFill>
                          <a:srgbClr val="FFFF00"/>
                        </a:solidFill>
                        <a:effectLst/>
                        <a:latin typeface="+mn-lt"/>
                        <a:cs typeface="Times New Roman" pitchFamily="18" charset="0"/>
                      </a:endParaRPr>
                    </a:p>
                  </a:txBody>
                  <a:tcPr marL="68580" marR="68580" marT="0" marB="0" horzOverflow="overflow">
                    <a:cell3D prstMaterial="dkEdge">
                      <a:bevel prst="artDeco"/>
                      <a:lightRig rig="flood" dir="t"/>
                    </a:cell3D>
                  </a:tcPr>
                </a:tc>
              </a:tr>
            </a:tbl>
          </a:graphicData>
        </a:graphic>
      </p:graphicFrame>
      <p:sp>
        <p:nvSpPr>
          <p:cNvPr id="47170" name="Прямоугольник 4"/>
          <p:cNvSpPr>
            <a:spLocks noChangeArrowheads="1"/>
          </p:cNvSpPr>
          <p:nvPr/>
        </p:nvSpPr>
        <p:spPr bwMode="auto">
          <a:xfrm>
            <a:off x="214282" y="285728"/>
            <a:ext cx="70008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latin typeface="+mn-lt"/>
              </a:rPr>
              <a:t>ФОРМЫ СОПРОВОЖДЕНИЯ ОДАРЕННЫХ ДЕТЕЙ</a:t>
            </a:r>
            <a:endParaRPr lang="ru-RU" sz="2400" dirty="0">
              <a:solidFill>
                <a:schemeClr val="tx2"/>
              </a:solidFill>
              <a:latin typeface="+mn-lt"/>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14313" y="1007486"/>
            <a:ext cx="8643937" cy="4452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indent="414338" algn="just">
              <a:lnSpc>
                <a:spcPts val="2000"/>
              </a:lnSpc>
              <a:buFont typeface="Arial" charset="0"/>
              <a:buChar char="•"/>
            </a:pPr>
            <a:r>
              <a:rPr lang="ru-RU" altLang="ru-RU" b="1" dirty="0">
                <a:solidFill>
                  <a:srgbClr val="002060"/>
                </a:solidFill>
              </a:rPr>
              <a:t>изменение технологий, способов организации </a:t>
            </a:r>
          </a:p>
          <a:p>
            <a:pPr indent="414338" algn="just">
              <a:lnSpc>
                <a:spcPts val="2000"/>
              </a:lnSpc>
            </a:pPr>
            <a:r>
              <a:rPr lang="ru-RU" altLang="ru-RU" b="1" dirty="0">
                <a:solidFill>
                  <a:srgbClr val="002060"/>
                </a:solidFill>
              </a:rPr>
              <a:t>образовательного процесса (освоение </a:t>
            </a:r>
            <a:r>
              <a:rPr lang="ru-RU" altLang="ru-RU" b="1" dirty="0">
                <a:solidFill>
                  <a:srgbClr val="C00000"/>
                </a:solidFill>
              </a:rPr>
              <a:t>системно-</a:t>
            </a:r>
          </a:p>
          <a:p>
            <a:pPr indent="414338" algn="just">
              <a:lnSpc>
                <a:spcPts val="2000"/>
              </a:lnSpc>
            </a:pPr>
            <a:r>
              <a:rPr lang="ru-RU" altLang="ru-RU" b="1" dirty="0" err="1">
                <a:solidFill>
                  <a:srgbClr val="C00000"/>
                </a:solidFill>
              </a:rPr>
              <a:t>деятельностного</a:t>
            </a:r>
            <a:r>
              <a:rPr lang="ru-RU" altLang="ru-RU" b="1" dirty="0">
                <a:solidFill>
                  <a:srgbClr val="C00000"/>
                </a:solidFill>
              </a:rPr>
              <a:t> подхода</a:t>
            </a:r>
            <a:r>
              <a:rPr lang="ru-RU" altLang="ru-RU" b="1" dirty="0">
                <a:solidFill>
                  <a:srgbClr val="002060"/>
                </a:solidFill>
              </a:rPr>
              <a:t>)</a:t>
            </a:r>
          </a:p>
          <a:p>
            <a:pPr indent="414338" algn="just">
              <a:lnSpc>
                <a:spcPts val="2000"/>
              </a:lnSpc>
              <a:buFont typeface="Arial" charset="0"/>
              <a:buChar char="•"/>
            </a:pPr>
            <a:r>
              <a:rPr lang="ru-RU" altLang="ru-RU" b="1" dirty="0">
                <a:solidFill>
                  <a:srgbClr val="002060"/>
                </a:solidFill>
              </a:rPr>
              <a:t>формирование </a:t>
            </a:r>
            <a:r>
              <a:rPr lang="ru-RU" altLang="ru-RU" b="1" dirty="0">
                <a:solidFill>
                  <a:srgbClr val="C00000"/>
                </a:solidFill>
              </a:rPr>
              <a:t>системы оценки </a:t>
            </a:r>
            <a:r>
              <a:rPr lang="ru-RU" altLang="ru-RU" b="1" dirty="0">
                <a:solidFill>
                  <a:srgbClr val="002060"/>
                </a:solidFill>
              </a:rPr>
              <a:t>качества (внешней и </a:t>
            </a:r>
          </a:p>
          <a:p>
            <a:pPr indent="414338" algn="just">
              <a:lnSpc>
                <a:spcPts val="2000"/>
              </a:lnSpc>
            </a:pPr>
            <a:r>
              <a:rPr lang="ru-RU" altLang="ru-RU" b="1" dirty="0">
                <a:solidFill>
                  <a:srgbClr val="002060"/>
                </a:solidFill>
              </a:rPr>
              <a:t>внутренней)</a:t>
            </a:r>
          </a:p>
          <a:p>
            <a:pPr indent="414338" algn="just">
              <a:lnSpc>
                <a:spcPts val="2000"/>
              </a:lnSpc>
              <a:buFont typeface="Arial" charset="0"/>
              <a:buChar char="•"/>
            </a:pPr>
            <a:r>
              <a:rPr lang="ru-RU" altLang="ru-RU" b="1" dirty="0">
                <a:solidFill>
                  <a:srgbClr val="002060"/>
                </a:solidFill>
              </a:rPr>
              <a:t>разработка и реализация </a:t>
            </a:r>
            <a:r>
              <a:rPr lang="ru-RU" altLang="ru-RU" b="1" dirty="0">
                <a:solidFill>
                  <a:srgbClr val="C00000"/>
                </a:solidFill>
              </a:rPr>
              <a:t>программ воспитания и </a:t>
            </a:r>
          </a:p>
          <a:p>
            <a:pPr indent="414338" algn="just">
              <a:lnSpc>
                <a:spcPts val="2000"/>
              </a:lnSpc>
            </a:pPr>
            <a:r>
              <a:rPr lang="ru-RU" altLang="ru-RU" b="1" dirty="0">
                <a:solidFill>
                  <a:srgbClr val="C00000"/>
                </a:solidFill>
              </a:rPr>
              <a:t>социализации</a:t>
            </a:r>
          </a:p>
          <a:p>
            <a:pPr indent="414338">
              <a:lnSpc>
                <a:spcPts val="2000"/>
              </a:lnSpc>
              <a:buFont typeface="Arial" charset="0"/>
              <a:buChar char="•"/>
            </a:pPr>
            <a:r>
              <a:rPr lang="ru-RU" altLang="ru-RU" b="1" dirty="0">
                <a:solidFill>
                  <a:srgbClr val="C00000"/>
                </a:solidFill>
              </a:rPr>
              <a:t>сетевая</a:t>
            </a:r>
            <a:r>
              <a:rPr lang="ru-RU" altLang="ru-RU" b="1" dirty="0">
                <a:solidFill>
                  <a:srgbClr val="17375E"/>
                </a:solidFill>
              </a:rPr>
              <a:t> </a:t>
            </a:r>
            <a:r>
              <a:rPr lang="ru-RU" altLang="ru-RU" b="1" dirty="0">
                <a:solidFill>
                  <a:srgbClr val="002060"/>
                </a:solidFill>
              </a:rPr>
              <a:t>форма реализации образовательных программ с </a:t>
            </a:r>
          </a:p>
          <a:p>
            <a:pPr indent="414338">
              <a:lnSpc>
                <a:spcPts val="2000"/>
              </a:lnSpc>
            </a:pPr>
            <a:r>
              <a:rPr lang="ru-RU" altLang="ru-RU" b="1" dirty="0">
                <a:solidFill>
                  <a:srgbClr val="002060"/>
                </a:solidFill>
              </a:rPr>
              <a:t>использованием лучших ресурсов нескольких организаций</a:t>
            </a:r>
          </a:p>
          <a:p>
            <a:pPr indent="414338" eaLnBrk="0" hangingPunct="0">
              <a:lnSpc>
                <a:spcPts val="2000"/>
              </a:lnSpc>
              <a:buFont typeface="Arial" charset="0"/>
              <a:buChar char="•"/>
            </a:pPr>
            <a:r>
              <a:rPr lang="ru-RU" altLang="ru-RU" b="1" dirty="0">
                <a:solidFill>
                  <a:srgbClr val="002060"/>
                </a:solidFill>
              </a:rPr>
              <a:t> реализация образовательных программ с применением </a:t>
            </a:r>
          </a:p>
          <a:p>
            <a:pPr indent="414338" eaLnBrk="0" hangingPunct="0">
              <a:lnSpc>
                <a:spcPts val="2000"/>
              </a:lnSpc>
            </a:pPr>
            <a:r>
              <a:rPr lang="ru-RU" altLang="ru-RU" b="1" dirty="0">
                <a:solidFill>
                  <a:srgbClr val="C00000"/>
                </a:solidFill>
              </a:rPr>
              <a:t>электронного </a:t>
            </a:r>
            <a:r>
              <a:rPr lang="ru-RU" altLang="ru-RU" b="1" dirty="0">
                <a:solidFill>
                  <a:srgbClr val="002060"/>
                </a:solidFill>
              </a:rPr>
              <a:t>обучения и </a:t>
            </a:r>
            <a:r>
              <a:rPr lang="ru-RU" altLang="ru-RU" b="1" dirty="0">
                <a:solidFill>
                  <a:srgbClr val="C00000"/>
                </a:solidFill>
              </a:rPr>
              <a:t>дистанционных </a:t>
            </a:r>
            <a:r>
              <a:rPr lang="ru-RU" altLang="ru-RU" b="1" dirty="0">
                <a:solidFill>
                  <a:srgbClr val="002060"/>
                </a:solidFill>
              </a:rPr>
              <a:t>образовательных </a:t>
            </a:r>
          </a:p>
          <a:p>
            <a:pPr indent="414338" eaLnBrk="0" hangingPunct="0">
              <a:lnSpc>
                <a:spcPts val="2000"/>
              </a:lnSpc>
            </a:pPr>
            <a:r>
              <a:rPr lang="ru-RU" altLang="ru-RU" b="1" dirty="0">
                <a:solidFill>
                  <a:srgbClr val="002060"/>
                </a:solidFill>
              </a:rPr>
              <a:t>технологий</a:t>
            </a:r>
          </a:p>
          <a:p>
            <a:pPr indent="414338" eaLnBrk="0" hangingPunct="0">
              <a:lnSpc>
                <a:spcPts val="2000"/>
              </a:lnSpc>
              <a:buFont typeface="Arial" charset="0"/>
              <a:buChar char="•"/>
            </a:pPr>
            <a:r>
              <a:rPr lang="ru-RU" altLang="ru-RU" b="1" dirty="0">
                <a:solidFill>
                  <a:srgbClr val="002060"/>
                </a:solidFill>
              </a:rPr>
              <a:t> получение образования в  различных формах (семейное </a:t>
            </a:r>
          </a:p>
          <a:p>
            <a:pPr indent="414338" eaLnBrk="0" hangingPunct="0">
              <a:lnSpc>
                <a:spcPts val="2000"/>
              </a:lnSpc>
            </a:pPr>
            <a:r>
              <a:rPr lang="ru-RU" altLang="ru-RU" b="1" dirty="0">
                <a:solidFill>
                  <a:srgbClr val="002060"/>
                </a:solidFill>
              </a:rPr>
              <a:t>образование, самообразование, </a:t>
            </a:r>
            <a:r>
              <a:rPr lang="ru-RU" altLang="ru-RU" b="1" dirty="0">
                <a:solidFill>
                  <a:srgbClr val="FF0000"/>
                </a:solidFill>
              </a:rPr>
              <a:t>очно-заочная)</a:t>
            </a:r>
            <a:endParaRPr lang="ru-RU" altLang="ru-RU" b="1" dirty="0">
              <a:solidFill>
                <a:srgbClr val="17375E"/>
              </a:solidFill>
            </a:endParaRPr>
          </a:p>
          <a:p>
            <a:pPr indent="414338" eaLnBrk="0" hangingPunct="0">
              <a:lnSpc>
                <a:spcPts val="2000"/>
              </a:lnSpc>
              <a:buFont typeface="Arial" charset="0"/>
              <a:buChar char="•"/>
            </a:pPr>
            <a:r>
              <a:rPr lang="ru-RU" altLang="ru-RU" b="1" dirty="0">
                <a:solidFill>
                  <a:srgbClr val="17375E"/>
                </a:solidFill>
              </a:rPr>
              <a:t> </a:t>
            </a:r>
            <a:r>
              <a:rPr lang="ru-RU" altLang="ru-RU" b="1" dirty="0">
                <a:solidFill>
                  <a:srgbClr val="002060"/>
                </a:solidFill>
              </a:rPr>
              <a:t>реализация </a:t>
            </a:r>
            <a:r>
              <a:rPr lang="ru-RU" altLang="ru-RU" b="1" dirty="0">
                <a:solidFill>
                  <a:srgbClr val="C00000"/>
                </a:solidFill>
              </a:rPr>
              <a:t>адаптированных</a:t>
            </a:r>
            <a:r>
              <a:rPr lang="ru-RU" altLang="ru-RU" b="1" dirty="0">
                <a:solidFill>
                  <a:srgbClr val="17375E"/>
                </a:solidFill>
              </a:rPr>
              <a:t> </a:t>
            </a:r>
            <a:r>
              <a:rPr lang="ru-RU" altLang="ru-RU" b="1" dirty="0">
                <a:solidFill>
                  <a:srgbClr val="002060"/>
                </a:solidFill>
              </a:rPr>
              <a:t>образовательных программ</a:t>
            </a:r>
          </a:p>
          <a:p>
            <a:pPr indent="414338" eaLnBrk="0" hangingPunct="0">
              <a:lnSpc>
                <a:spcPts val="2000"/>
              </a:lnSpc>
              <a:buFont typeface="Arial" charset="0"/>
              <a:buChar char="•"/>
            </a:pPr>
            <a:r>
              <a:rPr lang="ru-RU" altLang="ru-RU" b="1" dirty="0">
                <a:solidFill>
                  <a:srgbClr val="17375E"/>
                </a:solidFill>
              </a:rPr>
              <a:t> </a:t>
            </a:r>
            <a:r>
              <a:rPr lang="ru-RU" altLang="ru-RU" b="1" dirty="0">
                <a:solidFill>
                  <a:srgbClr val="FF0000"/>
                </a:solidFill>
              </a:rPr>
              <a:t>специализированные </a:t>
            </a:r>
            <a:r>
              <a:rPr lang="ru-RU" altLang="ru-RU" b="1" dirty="0">
                <a:solidFill>
                  <a:srgbClr val="002060"/>
                </a:solidFill>
              </a:rPr>
              <a:t>классы (край: 2015 </a:t>
            </a:r>
            <a:r>
              <a:rPr lang="ru-RU" altLang="ru-RU" b="1" dirty="0" smtClean="0">
                <a:solidFill>
                  <a:srgbClr val="002060"/>
                </a:solidFill>
              </a:rPr>
              <a:t>- 25 </a:t>
            </a:r>
            <a:r>
              <a:rPr lang="ru-RU" altLang="ru-RU" b="1" dirty="0" err="1">
                <a:solidFill>
                  <a:srgbClr val="002060"/>
                </a:solidFill>
              </a:rPr>
              <a:t>кл</a:t>
            </a:r>
            <a:r>
              <a:rPr lang="ru-RU" altLang="ru-RU" b="1" dirty="0">
                <a:solidFill>
                  <a:srgbClr val="002060"/>
                </a:solidFill>
              </a:rPr>
              <a:t>; 2016 – 50 </a:t>
            </a:r>
            <a:r>
              <a:rPr lang="ru-RU" altLang="ru-RU" b="1" dirty="0" err="1">
                <a:solidFill>
                  <a:srgbClr val="002060"/>
                </a:solidFill>
              </a:rPr>
              <a:t>кл</a:t>
            </a:r>
            <a:r>
              <a:rPr lang="ru-RU" altLang="ru-RU" b="1" dirty="0">
                <a:solidFill>
                  <a:srgbClr val="002060"/>
                </a:solidFill>
              </a:rPr>
              <a:t>,…. </a:t>
            </a:r>
          </a:p>
          <a:p>
            <a:pPr indent="414338" eaLnBrk="0" hangingPunct="0">
              <a:lnSpc>
                <a:spcPts val="2000"/>
              </a:lnSpc>
            </a:pPr>
            <a:r>
              <a:rPr lang="ru-RU" altLang="ru-RU" b="1" dirty="0">
                <a:solidFill>
                  <a:srgbClr val="002060"/>
                </a:solidFill>
              </a:rPr>
              <a:t>250 </a:t>
            </a:r>
            <a:r>
              <a:rPr lang="ru-RU" altLang="ru-RU" b="1" dirty="0" err="1">
                <a:solidFill>
                  <a:srgbClr val="002060"/>
                </a:solidFill>
              </a:rPr>
              <a:t>кл</a:t>
            </a:r>
            <a:r>
              <a:rPr lang="ru-RU" altLang="ru-RU" b="1" dirty="0">
                <a:solidFill>
                  <a:srgbClr val="002060"/>
                </a:solidFill>
              </a:rPr>
              <a:t>)</a:t>
            </a:r>
          </a:p>
        </p:txBody>
      </p:sp>
      <p:sp>
        <p:nvSpPr>
          <p:cNvPr id="48131" name="TextBox 7"/>
          <p:cNvSpPr txBox="1">
            <a:spLocks noChangeArrowheads="1"/>
          </p:cNvSpPr>
          <p:nvPr/>
        </p:nvSpPr>
        <p:spPr bwMode="auto">
          <a:xfrm>
            <a:off x="285720" y="230832"/>
            <a:ext cx="82105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smtClean="0">
                <a:solidFill>
                  <a:schemeClr val="tx2"/>
                </a:solidFill>
              </a:rPr>
              <a:t>НОРМЫ ЗАКОНА «ОБ ОБРАЗОВАНИИ В РФ»</a:t>
            </a:r>
            <a:endParaRPr lang="ru-RU" altLang="ru-RU" sz="2400" b="1" dirty="0">
              <a:solidFill>
                <a:schemeClr val="tx2"/>
              </a:solidFill>
            </a:endParaRPr>
          </a:p>
        </p:txBody>
      </p:sp>
      <p:pic>
        <p:nvPicPr>
          <p:cNvPr id="4098" name="Picture 2" descr="F:\разные презентации ММЦ\конференция_2015\ФЗ.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32839" y="1007486"/>
            <a:ext cx="2162175" cy="1619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3555" name="Rectangle 1"/>
          <p:cNvSpPr>
            <a:spLocks noChangeArrowheads="1"/>
          </p:cNvSpPr>
          <p:nvPr/>
        </p:nvSpPr>
        <p:spPr bwMode="auto">
          <a:xfrm>
            <a:off x="12034" y="1137850"/>
            <a:ext cx="5640086" cy="2585323"/>
          </a:xfrm>
          <a:prstGeom prst="rect">
            <a:avLst/>
          </a:prstGeom>
          <a:noFill/>
          <a:ln>
            <a:noFill/>
          </a:ln>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73075" indent="-285750">
              <a:buClr>
                <a:srgbClr val="FF0000"/>
              </a:buClr>
              <a:buSzPct val="115000"/>
              <a:buFont typeface="Wingdings" pitchFamily="2" charset="2"/>
              <a:buChar char="ü"/>
              <a:defRPr/>
            </a:pPr>
            <a:r>
              <a:rPr lang="ru-RU" altLang="ru-RU" b="1" dirty="0" smtClean="0">
                <a:solidFill>
                  <a:srgbClr val="C00000"/>
                </a:solidFill>
                <a:latin typeface="Arial" pitchFamily="34" charset="0"/>
                <a:cs typeface="Arial" pitchFamily="34" charset="0"/>
              </a:rPr>
              <a:t>  Качество</a:t>
            </a:r>
            <a:r>
              <a:rPr lang="ru-RU" altLang="ru-RU" b="1" dirty="0" smtClean="0">
                <a:solidFill>
                  <a:srgbClr val="0070C0"/>
                </a:solidFill>
                <a:latin typeface="Arial" pitchFamily="34" charset="0"/>
                <a:cs typeface="Arial" pitchFamily="34" charset="0"/>
              </a:rPr>
              <a:t> </a:t>
            </a:r>
            <a:r>
              <a:rPr lang="ru-RU" altLang="ru-RU" b="1" dirty="0">
                <a:solidFill>
                  <a:srgbClr val="002060"/>
                </a:solidFill>
                <a:latin typeface="Arial" pitchFamily="34" charset="0"/>
                <a:cs typeface="Arial" pitchFamily="34" charset="0"/>
              </a:rPr>
              <a:t>и</a:t>
            </a:r>
            <a:r>
              <a:rPr lang="ru-RU" altLang="ru-RU" b="1" dirty="0">
                <a:solidFill>
                  <a:srgbClr val="0070C0"/>
                </a:solidFill>
                <a:latin typeface="Arial" pitchFamily="34" charset="0"/>
                <a:cs typeface="Arial" pitchFamily="34" charset="0"/>
              </a:rPr>
              <a:t> </a:t>
            </a:r>
            <a:r>
              <a:rPr lang="ru-RU" altLang="ru-RU" b="1" dirty="0">
                <a:solidFill>
                  <a:srgbClr val="C00000"/>
                </a:solidFill>
                <a:latin typeface="Arial" pitchFamily="34" charset="0"/>
                <a:cs typeface="Arial" pitchFamily="34" charset="0"/>
              </a:rPr>
              <a:t>доступность</a:t>
            </a:r>
            <a:r>
              <a:rPr lang="ru-RU" altLang="ru-RU" b="1" dirty="0">
                <a:solidFill>
                  <a:srgbClr val="0070C0"/>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современного</a:t>
            </a:r>
          </a:p>
          <a:p>
            <a:pPr marL="187325">
              <a:buClr>
                <a:srgbClr val="FF0000"/>
              </a:buClr>
              <a:buSzPct val="115000"/>
              <a:defRPr/>
            </a:pPr>
            <a:r>
              <a:rPr lang="ru-RU" altLang="ru-RU" b="1" dirty="0">
                <a:solidFill>
                  <a:srgbClr val="002060"/>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      образования</a:t>
            </a:r>
            <a:endParaRPr lang="ru-RU" altLang="ru-RU" b="1" dirty="0">
              <a:solidFill>
                <a:srgbClr val="002060"/>
              </a:solidFill>
              <a:latin typeface="Arial" pitchFamily="34" charset="0"/>
              <a:cs typeface="Arial" pitchFamily="34" charset="0"/>
            </a:endParaRPr>
          </a:p>
          <a:p>
            <a:pPr marL="473075" indent="-285750">
              <a:buClr>
                <a:srgbClr val="FF0000"/>
              </a:buClr>
              <a:buSzPct val="115000"/>
              <a:buFont typeface="Wingdings" pitchFamily="2" charset="2"/>
              <a:buChar char="ü"/>
              <a:defRPr/>
            </a:pPr>
            <a:r>
              <a:rPr lang="ru-RU" altLang="ru-RU" b="1" dirty="0" smtClean="0">
                <a:solidFill>
                  <a:srgbClr val="002060"/>
                </a:solidFill>
                <a:latin typeface="Arial" pitchFamily="34" charset="0"/>
                <a:cs typeface="Arial" pitchFamily="34" charset="0"/>
              </a:rPr>
              <a:t>  Территориальные программы</a:t>
            </a:r>
            <a:endParaRPr lang="ru-RU" altLang="ru-RU" b="1" dirty="0">
              <a:solidFill>
                <a:srgbClr val="002060"/>
              </a:solidFill>
              <a:latin typeface="Arial" pitchFamily="34" charset="0"/>
              <a:cs typeface="Arial" pitchFamily="34" charset="0"/>
            </a:endParaRPr>
          </a:p>
          <a:p>
            <a:pPr marL="473075" indent="-285750">
              <a:buClr>
                <a:srgbClr val="FF0000"/>
              </a:buClr>
              <a:buSzPct val="115000"/>
              <a:buFont typeface="Wingdings" pitchFamily="2" charset="2"/>
              <a:buChar char="ü"/>
              <a:defRPr/>
            </a:pPr>
            <a:r>
              <a:rPr lang="ru-RU" altLang="ru-RU" b="1" dirty="0" smtClean="0">
                <a:solidFill>
                  <a:srgbClr val="002060"/>
                </a:solidFill>
                <a:latin typeface="Arial" pitchFamily="34" charset="0"/>
                <a:cs typeface="Arial" pitchFamily="34" charset="0"/>
              </a:rPr>
              <a:t>  Образование </a:t>
            </a:r>
            <a:r>
              <a:rPr lang="ru-RU" altLang="ru-RU" b="1" dirty="0">
                <a:solidFill>
                  <a:srgbClr val="002060"/>
                </a:solidFill>
                <a:latin typeface="Arial" pitchFamily="34" charset="0"/>
                <a:cs typeface="Arial" pitchFamily="34" charset="0"/>
              </a:rPr>
              <a:t>детей </a:t>
            </a:r>
            <a:r>
              <a:rPr lang="ru-RU" altLang="ru-RU" b="1" dirty="0" smtClean="0">
                <a:solidFill>
                  <a:srgbClr val="002060"/>
                </a:solidFill>
                <a:latin typeface="Arial" pitchFamily="34" charset="0"/>
                <a:cs typeface="Arial" pitchFamily="34" charset="0"/>
              </a:rPr>
              <a:t>с</a:t>
            </a:r>
            <a:r>
              <a:rPr lang="ru-RU" altLang="ru-RU" b="1" dirty="0" smtClean="0">
                <a:solidFill>
                  <a:srgbClr val="0060A8"/>
                </a:solidFill>
                <a:latin typeface="Arial" pitchFamily="34" charset="0"/>
                <a:cs typeface="Arial" pitchFamily="34" charset="0"/>
              </a:rPr>
              <a:t> </a:t>
            </a:r>
            <a:r>
              <a:rPr lang="ru-RU" altLang="ru-RU" b="1" dirty="0" smtClean="0">
                <a:solidFill>
                  <a:srgbClr val="C00000"/>
                </a:solidFill>
                <a:latin typeface="Arial" pitchFamily="34" charset="0"/>
                <a:cs typeface="Arial" pitchFamily="34" charset="0"/>
              </a:rPr>
              <a:t>ОВЗ</a:t>
            </a:r>
            <a:endParaRPr lang="ru-RU" altLang="ru-RU" b="1" dirty="0">
              <a:solidFill>
                <a:schemeClr val="tx2">
                  <a:lumMod val="75000"/>
                </a:schemeClr>
              </a:solidFill>
              <a:latin typeface="Arial" pitchFamily="34" charset="0"/>
              <a:cs typeface="Arial" pitchFamily="34" charset="0"/>
            </a:endParaRPr>
          </a:p>
          <a:p>
            <a:pPr marL="473075" indent="-285750">
              <a:buClr>
                <a:srgbClr val="FF0000"/>
              </a:buClr>
              <a:buSzPct val="115000"/>
              <a:buFont typeface="Wingdings" pitchFamily="2" charset="2"/>
              <a:buChar char="ü"/>
              <a:defRPr/>
            </a:pPr>
            <a:r>
              <a:rPr lang="ru-RU" altLang="ru-RU" b="1" dirty="0" smtClean="0">
                <a:solidFill>
                  <a:srgbClr val="0060A8"/>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Образование </a:t>
            </a:r>
            <a:r>
              <a:rPr lang="ru-RU" altLang="ru-RU" b="1" dirty="0">
                <a:solidFill>
                  <a:srgbClr val="C00000"/>
                </a:solidFill>
                <a:latin typeface="Arial" pitchFamily="34" charset="0"/>
                <a:cs typeface="Arial" pitchFamily="34" charset="0"/>
              </a:rPr>
              <a:t>талантливых</a:t>
            </a:r>
            <a:r>
              <a:rPr lang="ru-RU" altLang="ru-RU" b="1" dirty="0">
                <a:solidFill>
                  <a:srgbClr val="002060"/>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и</a:t>
            </a:r>
            <a:r>
              <a:rPr lang="ru-RU" altLang="ru-RU" b="1" dirty="0" smtClean="0">
                <a:solidFill>
                  <a:srgbClr val="0060A8"/>
                </a:solidFill>
                <a:latin typeface="Arial" pitchFamily="34" charset="0"/>
                <a:cs typeface="Arial" pitchFamily="34" charset="0"/>
              </a:rPr>
              <a:t> </a:t>
            </a:r>
            <a:r>
              <a:rPr lang="ru-RU" altLang="ru-RU" b="1" dirty="0" smtClean="0">
                <a:solidFill>
                  <a:srgbClr val="C00000"/>
                </a:solidFill>
                <a:latin typeface="Arial" pitchFamily="34" charset="0"/>
                <a:cs typeface="Arial" pitchFamily="34" charset="0"/>
              </a:rPr>
              <a:t>одаренных</a:t>
            </a:r>
          </a:p>
          <a:p>
            <a:pPr marL="187325">
              <a:buClr>
                <a:srgbClr val="FF0000"/>
              </a:buClr>
              <a:buSzPct val="115000"/>
              <a:defRPr/>
            </a:pPr>
            <a:r>
              <a:rPr lang="ru-RU" altLang="ru-RU" b="1" dirty="0">
                <a:solidFill>
                  <a:srgbClr val="002060"/>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      учащихся</a:t>
            </a:r>
            <a:endParaRPr lang="ru-RU" altLang="ru-RU" b="1" dirty="0">
              <a:solidFill>
                <a:srgbClr val="002060"/>
              </a:solidFill>
              <a:latin typeface="Arial" pitchFamily="34" charset="0"/>
              <a:cs typeface="Arial" pitchFamily="34" charset="0"/>
            </a:endParaRPr>
          </a:p>
          <a:p>
            <a:pPr marL="473075" indent="-285750">
              <a:buClr>
                <a:srgbClr val="FF0000"/>
              </a:buClr>
              <a:buSzPct val="115000"/>
              <a:buFont typeface="Wingdings" pitchFamily="2" charset="2"/>
              <a:buChar char="ü"/>
              <a:defRPr/>
            </a:pPr>
            <a:r>
              <a:rPr lang="ru-RU" altLang="ru-RU" b="1" dirty="0" smtClean="0">
                <a:solidFill>
                  <a:srgbClr val="002060"/>
                </a:solidFill>
                <a:latin typeface="Arial" pitchFamily="34" charset="0"/>
                <a:cs typeface="Arial" pitchFamily="34" charset="0"/>
              </a:rPr>
              <a:t>  Взаимодействие и партнерство (сетевое)</a:t>
            </a:r>
            <a:endParaRPr lang="ru-RU" altLang="ru-RU" b="1" dirty="0">
              <a:solidFill>
                <a:srgbClr val="002060"/>
              </a:solidFill>
              <a:latin typeface="Arial" pitchFamily="34" charset="0"/>
              <a:cs typeface="Arial" pitchFamily="34" charset="0"/>
            </a:endParaRPr>
          </a:p>
          <a:p>
            <a:pPr marL="473075" indent="-285750">
              <a:buClr>
                <a:srgbClr val="FF0000"/>
              </a:buClr>
              <a:buSzPct val="115000"/>
              <a:buFont typeface="Wingdings" pitchFamily="2" charset="2"/>
              <a:buChar char="ü"/>
              <a:defRPr/>
            </a:pPr>
            <a:r>
              <a:rPr lang="ru-RU" altLang="ru-RU" b="1" dirty="0" smtClean="0">
                <a:solidFill>
                  <a:srgbClr val="C00000"/>
                </a:solidFill>
                <a:latin typeface="Arial" pitchFamily="34" charset="0"/>
                <a:cs typeface="Arial" pitchFamily="34" charset="0"/>
              </a:rPr>
              <a:t>  Кадры</a:t>
            </a:r>
            <a:r>
              <a:rPr lang="ru-RU" altLang="ru-RU" b="1" dirty="0" smtClean="0">
                <a:solidFill>
                  <a:srgbClr val="0060A8"/>
                </a:solidFill>
                <a:latin typeface="Arial" pitchFamily="34" charset="0"/>
                <a:cs typeface="Arial" pitchFamily="34" charset="0"/>
              </a:rPr>
              <a:t> </a:t>
            </a:r>
            <a:r>
              <a:rPr lang="ru-RU" altLang="ru-RU" b="1" dirty="0">
                <a:solidFill>
                  <a:srgbClr val="002060"/>
                </a:solidFill>
                <a:latin typeface="Arial" pitchFamily="34" charset="0"/>
                <a:cs typeface="Arial" pitchFamily="34" charset="0"/>
              </a:rPr>
              <a:t>и</a:t>
            </a:r>
            <a:r>
              <a:rPr lang="ru-RU" altLang="ru-RU" b="1" dirty="0">
                <a:solidFill>
                  <a:srgbClr val="0060A8"/>
                </a:solidFill>
                <a:latin typeface="Arial" pitchFamily="34" charset="0"/>
                <a:cs typeface="Arial" pitchFamily="34" charset="0"/>
              </a:rPr>
              <a:t> </a:t>
            </a:r>
            <a:r>
              <a:rPr lang="ru-RU" altLang="ru-RU" b="1" dirty="0">
                <a:solidFill>
                  <a:srgbClr val="C00000"/>
                </a:solidFill>
                <a:latin typeface="Arial" pitchFamily="34" charset="0"/>
                <a:cs typeface="Arial" pitchFamily="34" charset="0"/>
              </a:rPr>
              <a:t>инфраструктура</a:t>
            </a:r>
            <a:r>
              <a:rPr lang="ru-RU" altLang="ru-RU" b="1" dirty="0">
                <a:solidFill>
                  <a:schemeClr val="tx2">
                    <a:lumMod val="75000"/>
                  </a:schemeClr>
                </a:solidFill>
                <a:latin typeface="Arial" pitchFamily="34" charset="0"/>
                <a:cs typeface="Arial" pitchFamily="34" charset="0"/>
              </a:rPr>
              <a:t> </a:t>
            </a:r>
            <a:r>
              <a:rPr lang="ru-RU" altLang="ru-RU" b="1" dirty="0">
                <a:solidFill>
                  <a:srgbClr val="002060"/>
                </a:solidFill>
                <a:latin typeface="Arial" pitchFamily="34" charset="0"/>
                <a:cs typeface="Arial" pitchFamily="34" charset="0"/>
              </a:rPr>
              <a:t>развития </a:t>
            </a:r>
            <a:r>
              <a:rPr lang="ru-RU" altLang="ru-RU" b="1" dirty="0" smtClean="0">
                <a:solidFill>
                  <a:srgbClr val="002060"/>
                </a:solidFill>
                <a:latin typeface="Arial" pitchFamily="34" charset="0"/>
                <a:cs typeface="Arial" pitchFamily="34" charset="0"/>
              </a:rPr>
              <a:t>системы</a:t>
            </a:r>
            <a:endParaRPr lang="ru-RU" altLang="ru-RU" b="1" dirty="0">
              <a:solidFill>
                <a:srgbClr val="002060"/>
              </a:solidFill>
              <a:latin typeface="Arial" pitchFamily="34" charset="0"/>
              <a:cs typeface="Arial" pitchFamily="34" charset="0"/>
            </a:endParaRPr>
          </a:p>
        </p:txBody>
      </p:sp>
      <p:sp>
        <p:nvSpPr>
          <p:cNvPr id="49155" name="TextBox 5"/>
          <p:cNvSpPr txBox="1">
            <a:spLocks noChangeArrowheads="1"/>
          </p:cNvSpPr>
          <p:nvPr/>
        </p:nvSpPr>
        <p:spPr bwMode="auto">
          <a:xfrm>
            <a:off x="142875" y="188913"/>
            <a:ext cx="8567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smtClean="0">
                <a:solidFill>
                  <a:schemeClr val="tx2"/>
                </a:solidFill>
              </a:rPr>
              <a:t>НАПРАВЛЕНИЯ ОБРАЗОВАТЕЛЬНОЙ ПОЛИТИКИ</a:t>
            </a:r>
            <a:endParaRPr lang="ru-RU" altLang="ru-RU" sz="2400" b="1" dirty="0">
              <a:solidFill>
                <a:schemeClr val="tx2"/>
              </a:solidFill>
            </a:endParaRPr>
          </a:p>
        </p:txBody>
      </p:sp>
      <p:pic>
        <p:nvPicPr>
          <p:cNvPr id="49156" name="Picture 4" descr="C:\Users\Елена\Desktop\GTO_sin.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084168" y="1556792"/>
            <a:ext cx="2857500" cy="24145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Прямоугольник 6"/>
          <p:cNvSpPr>
            <a:spLocks noChangeArrowheads="1"/>
          </p:cNvSpPr>
          <p:nvPr/>
        </p:nvSpPr>
        <p:spPr bwMode="auto">
          <a:xfrm>
            <a:off x="1824041" y="4321230"/>
            <a:ext cx="727641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b="1" dirty="0">
                <a:solidFill>
                  <a:srgbClr val="002060"/>
                </a:solidFill>
              </a:rPr>
              <a:t>Пять тематических направлений для итогового сочинения в 2015-2016 учебном году: </a:t>
            </a:r>
            <a:r>
              <a:rPr lang="ru-RU" b="1" dirty="0">
                <a:solidFill>
                  <a:srgbClr val="C00000"/>
                </a:solidFill>
              </a:rPr>
              <a:t>«Время», «Дом», «Любовь», «Путь», «Год литературы в России»</a:t>
            </a:r>
            <a:endParaRPr lang="ru-RU" dirty="0">
              <a:solidFill>
                <a:srgbClr val="C00000"/>
              </a:solidFill>
            </a:endParaRPr>
          </a:p>
        </p:txBody>
      </p:sp>
      <p:pic>
        <p:nvPicPr>
          <p:cNvPr id="8194" name="Picture 2" descr="F:\Мои рисунки\PNG-рисунок\книги\44378161a60c.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42875" y="4136252"/>
            <a:ext cx="1681166" cy="15970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Выноска со стрелкой вниз 7"/>
          <p:cNvSpPr/>
          <p:nvPr/>
        </p:nvSpPr>
        <p:spPr>
          <a:xfrm>
            <a:off x="6084168" y="1135857"/>
            <a:ext cx="2808312" cy="636959"/>
          </a:xfrm>
          <a:prstGeom prst="downArrowCallout">
            <a:avLst>
              <a:gd name="adj1" fmla="val 0"/>
              <a:gd name="adj2" fmla="val 372275"/>
              <a:gd name="adj3" fmla="val 25000"/>
              <a:gd name="adj4" fmla="val 73180"/>
            </a:avLst>
          </a:prstGeom>
          <a:solidFill>
            <a:srgbClr val="C6D4E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a:defRPr/>
            </a:pPr>
            <a:r>
              <a:rPr lang="ru-RU" sz="2000" b="1" dirty="0">
                <a:solidFill>
                  <a:srgbClr val="002060"/>
                </a:solidFill>
                <a:latin typeface="Arial" charset="0"/>
                <a:cs typeface="Arial" charset="0"/>
              </a:rPr>
              <a:t>во</a:t>
            </a:r>
            <a:r>
              <a:rPr lang="ru-RU" sz="2400" b="1" dirty="0" smtClean="0">
                <a:solidFill>
                  <a:srgbClr val="002060"/>
                </a:solidFill>
              </a:rPr>
              <a:t> </a:t>
            </a:r>
            <a:r>
              <a:rPr lang="ru-RU" sz="2000" b="1" dirty="0">
                <a:solidFill>
                  <a:srgbClr val="002060"/>
                </a:solidFill>
                <a:latin typeface="Arial" charset="0"/>
                <a:cs typeface="Arial" charset="0"/>
              </a:rPr>
              <a:t>всех ОУ</a:t>
            </a:r>
          </a:p>
        </p:txBody>
      </p:sp>
      <p:sp>
        <p:nvSpPr>
          <p:cNvPr id="2" name="TextBox 1"/>
          <p:cNvSpPr txBox="1"/>
          <p:nvPr/>
        </p:nvSpPr>
        <p:spPr>
          <a:xfrm>
            <a:off x="6069088" y="1090390"/>
            <a:ext cx="596638" cy="646331"/>
          </a:xfrm>
          <a:prstGeom prst="rect">
            <a:avLst/>
          </a:prstGeom>
          <a:noFill/>
        </p:spPr>
        <p:txBody>
          <a:bodyPr wrap="none" rtlCol="0">
            <a:spAutoFit/>
          </a:bodyPr>
          <a:lstStyle/>
          <a:p>
            <a:r>
              <a:rPr lang="ru-RU" sz="3600" b="1" dirty="0" smtClean="0">
                <a:solidFill>
                  <a:srgbClr val="FF0000"/>
                </a:solidFill>
                <a:sym typeface="Wingdings 2"/>
              </a:rPr>
              <a:t></a:t>
            </a:r>
            <a:endParaRPr lang="ru-RU" sz="3600" b="1" dirty="0">
              <a:solidFill>
                <a:srgbClr val="FF0000"/>
              </a:solidFill>
            </a:endParaRPr>
          </a:p>
        </p:txBody>
      </p:sp>
      <p:cxnSp>
        <p:nvCxnSpPr>
          <p:cNvPr id="4" name="Прямая соединительная линия 3"/>
          <p:cNvCxnSpPr/>
          <p:nvPr/>
        </p:nvCxnSpPr>
        <p:spPr>
          <a:xfrm>
            <a:off x="1824041" y="4136252"/>
            <a:ext cx="7319959"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0178" name="Прямоугольник 1"/>
          <p:cNvSpPr>
            <a:spLocks noChangeArrowheads="1"/>
          </p:cNvSpPr>
          <p:nvPr/>
        </p:nvSpPr>
        <p:spPr bwMode="auto">
          <a:xfrm>
            <a:off x="428625" y="242888"/>
            <a:ext cx="78581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ОЖИДАНИЯ РОССИЙСКОГО ОБРАЗОВАНИЯ</a:t>
            </a:r>
            <a:endParaRPr lang="ru-RU" sz="2400" b="1" dirty="0">
              <a:solidFill>
                <a:schemeClr val="tx2"/>
              </a:solidFill>
            </a:endParaRPr>
          </a:p>
        </p:txBody>
      </p:sp>
      <p:sp>
        <p:nvSpPr>
          <p:cNvPr id="50179" name="Прямоугольник 2"/>
          <p:cNvSpPr>
            <a:spLocks noChangeArrowheads="1"/>
          </p:cNvSpPr>
          <p:nvPr/>
        </p:nvSpPr>
        <p:spPr bwMode="auto">
          <a:xfrm>
            <a:off x="294848" y="1124744"/>
            <a:ext cx="5033842"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i="1" dirty="0">
                <a:solidFill>
                  <a:srgbClr val="002060"/>
                </a:solidFill>
              </a:rPr>
              <a:t>     «  Мы решили сделать акцент на том, чтобы объективность была не только на выпускных экзаменах, но и в ходе всего обучения. Сейчас разрабатываются </a:t>
            </a:r>
            <a:r>
              <a:rPr lang="ru-RU" i="1" dirty="0">
                <a:solidFill>
                  <a:srgbClr val="C00000"/>
                </a:solidFill>
              </a:rPr>
              <a:t>измерительные материалы </a:t>
            </a:r>
            <a:r>
              <a:rPr lang="ru-RU" i="1" dirty="0">
                <a:solidFill>
                  <a:srgbClr val="002060"/>
                </a:solidFill>
              </a:rPr>
              <a:t>для каждого класса, в том числе начальных, </a:t>
            </a:r>
            <a:r>
              <a:rPr lang="ru-RU" i="1" dirty="0">
                <a:solidFill>
                  <a:srgbClr val="C00000"/>
                </a:solidFill>
              </a:rPr>
              <a:t>по каждому предмету. </a:t>
            </a:r>
            <a:r>
              <a:rPr lang="ru-RU" i="1" dirty="0">
                <a:solidFill>
                  <a:srgbClr val="002060"/>
                </a:solidFill>
              </a:rPr>
              <a:t>Это делается для того, чтобы каждая школа в соответствии с утвержденными примерными программами и стандартами могла </a:t>
            </a:r>
            <a:r>
              <a:rPr lang="ru-RU" i="1" dirty="0">
                <a:solidFill>
                  <a:srgbClr val="C00000"/>
                </a:solidFill>
              </a:rPr>
              <a:t>сама оценить </a:t>
            </a:r>
            <a:r>
              <a:rPr lang="ru-RU" i="1" dirty="0">
                <a:solidFill>
                  <a:srgbClr val="002060"/>
                </a:solidFill>
              </a:rPr>
              <a:t>своих учеников по завершении обучения в том или ином </a:t>
            </a:r>
            <a:r>
              <a:rPr lang="ru-RU" i="1" dirty="0" smtClean="0">
                <a:solidFill>
                  <a:srgbClr val="002060"/>
                </a:solidFill>
              </a:rPr>
              <a:t>классе»</a:t>
            </a:r>
            <a:endParaRPr lang="ru-RU" i="1" dirty="0">
              <a:solidFill>
                <a:srgbClr val="002060"/>
              </a:solidFill>
            </a:endParaRPr>
          </a:p>
        </p:txBody>
      </p:sp>
      <p:sp>
        <p:nvSpPr>
          <p:cNvPr id="5" name="Прямоугольник с двумя скругленными соседними углами 4"/>
          <p:cNvSpPr/>
          <p:nvPr/>
        </p:nvSpPr>
        <p:spPr>
          <a:xfrm>
            <a:off x="228925" y="4893001"/>
            <a:ext cx="4307355" cy="528289"/>
          </a:xfrm>
          <a:prstGeom prst="round2SameRect">
            <a:avLst/>
          </a:prstGeom>
          <a:ln/>
        </p:spPr>
        <p:style>
          <a:lnRef idx="3">
            <a:schemeClr val="lt1"/>
          </a:lnRef>
          <a:fillRef idx="1">
            <a:schemeClr val="accent2"/>
          </a:fillRef>
          <a:effectRef idx="1">
            <a:schemeClr val="accent2"/>
          </a:effectRef>
          <a:fontRef idx="minor">
            <a:schemeClr val="lt1"/>
          </a:fontRef>
        </p:style>
        <p:txBody>
          <a:bodyPr rtlCol="0" anchor="ctr"/>
          <a:lstStyle/>
          <a:p>
            <a:pPr algn="r">
              <a:lnSpc>
                <a:spcPct val="150000"/>
              </a:lnSpc>
            </a:pPr>
            <a:r>
              <a:rPr lang="ru-RU" b="1" dirty="0" smtClean="0">
                <a:solidFill>
                  <a:srgbClr val="002060"/>
                </a:solidFill>
              </a:rPr>
              <a:t>Всероссийский </a:t>
            </a:r>
            <a:r>
              <a:rPr lang="ru-RU" b="1" dirty="0">
                <a:solidFill>
                  <a:srgbClr val="002060"/>
                </a:solidFill>
              </a:rPr>
              <a:t>конкурс сочинений</a:t>
            </a:r>
          </a:p>
        </p:txBody>
      </p:sp>
      <p:sp>
        <p:nvSpPr>
          <p:cNvPr id="6" name="Прямоугольник с двумя скругленными соседними углами 5"/>
          <p:cNvSpPr/>
          <p:nvPr/>
        </p:nvSpPr>
        <p:spPr>
          <a:xfrm>
            <a:off x="4982985" y="4875324"/>
            <a:ext cx="3888432" cy="545966"/>
          </a:xfrm>
          <a:prstGeom prst="round2SameRect">
            <a:avLst/>
          </a:prstGeom>
          <a:ln/>
        </p:spPr>
        <p:style>
          <a:lnRef idx="3">
            <a:schemeClr val="lt1"/>
          </a:lnRef>
          <a:fillRef idx="1">
            <a:schemeClr val="accent3"/>
          </a:fillRef>
          <a:effectRef idx="1">
            <a:schemeClr val="accent3"/>
          </a:effectRef>
          <a:fontRef idx="minor">
            <a:schemeClr val="lt1"/>
          </a:fontRef>
        </p:style>
        <p:txBody>
          <a:bodyPr rtlCol="0" anchor="ctr"/>
          <a:lstStyle/>
          <a:p>
            <a:pPr algn="r">
              <a:lnSpc>
                <a:spcPct val="150000"/>
              </a:lnSpc>
            </a:pPr>
            <a:r>
              <a:rPr lang="ru-RU" b="1" dirty="0" smtClean="0">
                <a:solidFill>
                  <a:srgbClr val="002060"/>
                </a:solidFill>
              </a:rPr>
              <a:t>Профессиональный </a:t>
            </a:r>
            <a:r>
              <a:rPr lang="ru-RU" b="1" dirty="0">
                <a:solidFill>
                  <a:srgbClr val="002060"/>
                </a:solidFill>
              </a:rPr>
              <a:t>стандарт</a:t>
            </a:r>
          </a:p>
        </p:txBody>
      </p:sp>
      <p:sp>
        <p:nvSpPr>
          <p:cNvPr id="7" name="TextBox 6"/>
          <p:cNvSpPr txBox="1"/>
          <p:nvPr/>
        </p:nvSpPr>
        <p:spPr>
          <a:xfrm>
            <a:off x="288321" y="4922004"/>
            <a:ext cx="505267" cy="523220"/>
          </a:xfrm>
          <a:prstGeom prst="rect">
            <a:avLst/>
          </a:prstGeom>
          <a:noFill/>
        </p:spPr>
        <p:txBody>
          <a:bodyPr wrap="none" rtlCol="0">
            <a:spAutoFit/>
          </a:bodyPr>
          <a:lstStyle/>
          <a:p>
            <a:r>
              <a:rPr lang="ru-RU" sz="2800" b="1" dirty="0" smtClean="0">
                <a:solidFill>
                  <a:schemeClr val="bg1"/>
                </a:solidFill>
                <a:sym typeface="Wingdings 2"/>
              </a:rPr>
              <a:t></a:t>
            </a:r>
            <a:endParaRPr lang="ru-RU" sz="2800" b="1" dirty="0">
              <a:solidFill>
                <a:schemeClr val="bg1"/>
              </a:solidFill>
            </a:endParaRPr>
          </a:p>
        </p:txBody>
      </p:sp>
      <p:sp>
        <p:nvSpPr>
          <p:cNvPr id="8" name="TextBox 7"/>
          <p:cNvSpPr txBox="1"/>
          <p:nvPr/>
        </p:nvSpPr>
        <p:spPr>
          <a:xfrm>
            <a:off x="5076056" y="4912874"/>
            <a:ext cx="505267" cy="523220"/>
          </a:xfrm>
          <a:prstGeom prst="rect">
            <a:avLst/>
          </a:prstGeom>
          <a:noFill/>
        </p:spPr>
        <p:txBody>
          <a:bodyPr wrap="none" rtlCol="0">
            <a:spAutoFit/>
          </a:bodyPr>
          <a:lstStyle/>
          <a:p>
            <a:r>
              <a:rPr lang="ru-RU" sz="2800" b="1" dirty="0" smtClean="0">
                <a:solidFill>
                  <a:schemeClr val="bg1"/>
                </a:solidFill>
                <a:sym typeface="Wingdings 2"/>
              </a:rPr>
              <a:t></a:t>
            </a:r>
            <a:endParaRPr lang="ru-RU" sz="2800" b="1" dirty="0">
              <a:solidFill>
                <a:schemeClr val="bg1"/>
              </a:solidFill>
            </a:endParaRPr>
          </a:p>
        </p:txBody>
      </p:sp>
      <p:pic>
        <p:nvPicPr>
          <p:cNvPr id="9218" name="Picture 2" descr="F:\разные презентации ММЦ\конференция_2015\кравцов.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5371718" y="1268760"/>
            <a:ext cx="3658810" cy="284532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0" name="Прямоугольник 2"/>
          <p:cNvSpPr>
            <a:spLocks noChangeArrowheads="1"/>
          </p:cNvSpPr>
          <p:nvPr/>
        </p:nvSpPr>
        <p:spPr bwMode="auto">
          <a:xfrm>
            <a:off x="5816267" y="4017844"/>
            <a:ext cx="321426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ru-RU" sz="1400" i="1" dirty="0">
                <a:solidFill>
                  <a:srgbClr val="002060"/>
                </a:solidFill>
              </a:rPr>
              <a:t>     Сергей Кравцов, </a:t>
            </a:r>
          </a:p>
          <a:p>
            <a:pPr algn="r"/>
            <a:r>
              <a:rPr lang="ru-RU" sz="1400" i="1" dirty="0">
                <a:solidFill>
                  <a:srgbClr val="002060"/>
                </a:solidFill>
              </a:rPr>
              <a:t>глава </a:t>
            </a:r>
            <a:r>
              <a:rPr lang="ru-RU" sz="1400" i="1" dirty="0" err="1">
                <a:solidFill>
                  <a:srgbClr val="002060"/>
                </a:solidFill>
              </a:rPr>
              <a:t>Рособрнадзора</a:t>
            </a:r>
            <a:r>
              <a:rPr lang="ru-RU" sz="1400" i="1" dirty="0">
                <a:solidFill>
                  <a:srgbClr val="002060"/>
                </a:solidFill>
              </a:rPr>
              <a:t>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194" name="Picture 2" descr="C:\Users\Елена\Desktop\Конф15\b-19998.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4616235" y="980728"/>
            <a:ext cx="4515866" cy="48399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Прямоугольник 2"/>
          <p:cNvSpPr>
            <a:spLocks noChangeArrowheads="1"/>
          </p:cNvSpPr>
          <p:nvPr/>
        </p:nvSpPr>
        <p:spPr bwMode="auto">
          <a:xfrm>
            <a:off x="93893" y="1700808"/>
            <a:ext cx="4687511"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ru-RU" sz="2400" b="1" dirty="0" smtClean="0">
                <a:solidFill>
                  <a:srgbClr val="C00000"/>
                </a:solidFill>
              </a:rPr>
              <a:t>ОБРАЗОВАНИЕ </a:t>
            </a:r>
            <a:r>
              <a:rPr lang="ru-RU" sz="2400" b="1" dirty="0">
                <a:solidFill>
                  <a:srgbClr val="C00000"/>
                </a:solidFill>
              </a:rPr>
              <a:t>- </a:t>
            </a:r>
            <a:r>
              <a:rPr lang="ru-RU" sz="2400" b="1" dirty="0" smtClean="0"/>
              <a:t> </a:t>
            </a:r>
            <a:r>
              <a:rPr lang="ru-RU" sz="2000" b="1" dirty="0" smtClean="0">
                <a:solidFill>
                  <a:srgbClr val="002060"/>
                </a:solidFill>
              </a:rPr>
              <a:t>ПРИОРИТЕТНОЕ НАПРАВЛЕНИЕ СОЦИАЛЬНО-ЭКОНОМИЧЕСКОГО РАЗВИТИЯ</a:t>
            </a:r>
            <a:r>
              <a:rPr lang="ru-RU" sz="2000" dirty="0" smtClean="0">
                <a:solidFill>
                  <a:srgbClr val="002060"/>
                </a:solidFill>
              </a:rPr>
              <a:t> </a:t>
            </a:r>
            <a:r>
              <a:rPr lang="ru-RU" sz="2000" b="1" dirty="0" smtClean="0">
                <a:solidFill>
                  <a:srgbClr val="002060"/>
                </a:solidFill>
              </a:rPr>
              <a:t>КРАСНОЯРСКОГО КРАЯ</a:t>
            </a:r>
            <a:endParaRPr lang="ru-RU" sz="2000" b="1" dirty="0">
              <a:solidFill>
                <a:srgbClr val="002060"/>
              </a:solidFill>
            </a:endParaRPr>
          </a:p>
        </p:txBody>
      </p:sp>
      <p:pic>
        <p:nvPicPr>
          <p:cNvPr id="4" name="Рисунок 9" descr="Логотип-педсовета.png"/>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52254" y="43136"/>
            <a:ext cx="462915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1835696" y="-394116"/>
            <a:ext cx="9518780" cy="1728192"/>
          </a:xfrm>
        </p:spPr>
        <p:txBody>
          <a:bodyPr/>
          <a:lstStyle/>
          <a:p>
            <a:pPr algn="l">
              <a:lnSpc>
                <a:spcPts val="2300"/>
              </a:lnSpc>
            </a:pPr>
            <a:r>
              <a:rPr lang="ru-RU" sz="2300" b="1" i="1" dirty="0" smtClean="0">
                <a:solidFill>
                  <a:schemeClr val="bg1"/>
                </a:solidFill>
                <a:latin typeface="Arial" charset="0"/>
                <a:cs typeface="Arial" charset="0"/>
              </a:rPr>
              <a:t>«Красноярский край был всегда лидером в </a:t>
            </a:r>
            <a:br>
              <a:rPr lang="ru-RU" sz="2300" b="1" i="1" dirty="0" smtClean="0">
                <a:solidFill>
                  <a:schemeClr val="bg1"/>
                </a:solidFill>
                <a:latin typeface="Arial" charset="0"/>
                <a:cs typeface="Arial" charset="0"/>
              </a:rPr>
            </a:br>
            <a:r>
              <a:rPr lang="ru-RU" sz="2300" b="1" i="1" dirty="0" smtClean="0">
                <a:solidFill>
                  <a:schemeClr val="bg1"/>
                </a:solidFill>
                <a:latin typeface="Arial" charset="0"/>
                <a:cs typeface="Arial" charset="0"/>
              </a:rPr>
              <a:t>инновационном движении, в обновлении </a:t>
            </a:r>
            <a:br>
              <a:rPr lang="ru-RU" sz="2300" b="1" i="1" dirty="0" smtClean="0">
                <a:solidFill>
                  <a:schemeClr val="bg1"/>
                </a:solidFill>
                <a:latin typeface="Arial" charset="0"/>
                <a:cs typeface="Arial" charset="0"/>
              </a:rPr>
            </a:br>
            <a:r>
              <a:rPr lang="ru-RU" sz="2300" b="1" i="1" dirty="0" smtClean="0">
                <a:solidFill>
                  <a:schemeClr val="bg1"/>
                </a:solidFill>
                <a:latin typeface="Arial" charset="0"/>
                <a:cs typeface="Arial" charset="0"/>
              </a:rPr>
              <a:t>содержания»</a:t>
            </a:r>
            <a:r>
              <a:rPr lang="ru-RU" sz="2300" i="1" dirty="0" smtClean="0">
                <a:solidFill>
                  <a:schemeClr val="bg1"/>
                </a:solidFill>
                <a:latin typeface="Arial" charset="0"/>
                <a:cs typeface="Arial" charset="0"/>
              </a:rPr>
              <a:t> </a:t>
            </a:r>
          </a:p>
        </p:txBody>
      </p:sp>
      <p:sp>
        <p:nvSpPr>
          <p:cNvPr id="3" name="Прямоугольник 7"/>
          <p:cNvSpPr>
            <a:spLocks noChangeArrowheads="1"/>
          </p:cNvSpPr>
          <p:nvPr/>
        </p:nvSpPr>
        <p:spPr bwMode="auto">
          <a:xfrm>
            <a:off x="543677" y="6121744"/>
            <a:ext cx="860444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ru-RU" sz="2200" b="1" dirty="0" smtClean="0">
                <a:solidFill>
                  <a:schemeClr val="bg1"/>
                </a:solidFill>
              </a:rPr>
              <a:t>УПРАВЛЕНИЕ ИЗМЕНЕНИЯМИ </a:t>
            </a:r>
          </a:p>
        </p:txBody>
      </p:sp>
      <p:sp>
        <p:nvSpPr>
          <p:cNvPr id="4" name="Заголовок 1"/>
          <p:cNvSpPr txBox="1">
            <a:spLocks/>
          </p:cNvSpPr>
          <p:nvPr/>
        </p:nvSpPr>
        <p:spPr bwMode="auto">
          <a:xfrm>
            <a:off x="2411760" y="2420888"/>
            <a:ext cx="6480720" cy="43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300" b="1" dirty="0" smtClean="0">
                <a:solidFill>
                  <a:srgbClr val="002060"/>
                </a:solidFill>
                <a:latin typeface="Arial" charset="0"/>
                <a:cs typeface="Arial" charset="0"/>
              </a:rPr>
              <a:t>Федеральные эксперты: </a:t>
            </a:r>
          </a:p>
          <a:p>
            <a:pPr algn="l"/>
            <a:r>
              <a:rPr lang="ru-RU" sz="2300" dirty="0" smtClean="0">
                <a:solidFill>
                  <a:srgbClr val="002060"/>
                </a:solidFill>
                <a:latin typeface="Arial" charset="0"/>
                <a:cs typeface="Arial" charset="0"/>
              </a:rPr>
              <a:t/>
            </a:r>
            <a:br>
              <a:rPr lang="ru-RU" sz="2300" dirty="0" smtClean="0">
                <a:solidFill>
                  <a:srgbClr val="002060"/>
                </a:solidFill>
                <a:latin typeface="Arial" charset="0"/>
                <a:cs typeface="Arial" charset="0"/>
              </a:rPr>
            </a:br>
            <a:r>
              <a:rPr lang="ru-RU" sz="2300" i="1" dirty="0" smtClean="0">
                <a:solidFill>
                  <a:srgbClr val="002060"/>
                </a:solidFill>
                <a:latin typeface="Arial" charset="0"/>
                <a:cs typeface="Arial" charset="0"/>
              </a:rPr>
              <a:t>«…уровень образования в крае находится на высоком уровне. Однако нам еще есть, к чему стремиться. </a:t>
            </a:r>
          </a:p>
          <a:p>
            <a:pPr algn="l"/>
            <a:r>
              <a:rPr lang="ru-RU" sz="2300" i="1" dirty="0" smtClean="0">
                <a:solidFill>
                  <a:srgbClr val="002060"/>
                </a:solidFill>
                <a:latin typeface="Arial" charset="0"/>
                <a:cs typeface="Arial" charset="0"/>
              </a:rPr>
              <a:t>И в данном случае </a:t>
            </a:r>
            <a:r>
              <a:rPr lang="ru-RU" sz="2300" b="1" i="1" dirty="0">
                <a:solidFill>
                  <a:srgbClr val="C00000"/>
                </a:solidFill>
                <a:latin typeface="Arial" charset="0"/>
                <a:cs typeface="Arial" charset="0"/>
              </a:rPr>
              <a:t>все решают </a:t>
            </a:r>
            <a:r>
              <a:rPr lang="ru-RU" sz="2300" b="1" i="1" dirty="0" smtClean="0">
                <a:solidFill>
                  <a:srgbClr val="C00000"/>
                </a:solidFill>
                <a:latin typeface="Arial" charset="0"/>
                <a:cs typeface="Arial" charset="0"/>
              </a:rPr>
              <a:t>люди»</a:t>
            </a:r>
            <a:r>
              <a:rPr lang="ru-RU" sz="2300" i="1" dirty="0" smtClean="0">
                <a:solidFill>
                  <a:srgbClr val="C00000"/>
                </a:solidFill>
                <a:latin typeface="Arial" charset="0"/>
                <a:cs typeface="Arial" charset="0"/>
              </a:rPr>
              <a:t/>
            </a:r>
            <a:br>
              <a:rPr lang="ru-RU" sz="2300" i="1" dirty="0" smtClean="0">
                <a:solidFill>
                  <a:srgbClr val="C00000"/>
                </a:solidFill>
                <a:latin typeface="Arial" charset="0"/>
                <a:cs typeface="Arial" charset="0"/>
              </a:rPr>
            </a:br>
            <a:endParaRPr lang="ru-RU" sz="2300" i="1" dirty="0" smtClean="0">
              <a:solidFill>
                <a:srgbClr val="C00000"/>
              </a:solidFill>
              <a:latin typeface="Arial" charset="0"/>
              <a:cs typeface="Arial" charset="0"/>
            </a:endParaRPr>
          </a:p>
        </p:txBody>
      </p:sp>
      <p:pic>
        <p:nvPicPr>
          <p:cNvPr id="51203" name="Picture 3" descr="X:\!банк фотографий_Ситников\2013_12_фоторепортаж по одаренке\фоторепортаж по одаренке\DPP_0022.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267744" y="3572763"/>
            <a:ext cx="3240360" cy="216049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04" name="Picture 4" descr="X:\!банк фотографий_Ситников\2014_04 фестиваль семей возрождение родных языков\диск1\круглый стол\IMG_1424.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796136" y="3572763"/>
            <a:ext cx="3240360" cy="216049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05" name="Picture 5" descr="F:\Мои рисунки\символика\гербы\герб_Карасноярский край.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4392" y="-100409"/>
            <a:ext cx="964907" cy="11521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428625" y="242888"/>
            <a:ext cx="78581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400" b="1" dirty="0" smtClean="0">
                <a:solidFill>
                  <a:schemeClr val="tx2"/>
                </a:solidFill>
              </a:rPr>
              <a:t>ЗАДАЧИ</a:t>
            </a:r>
            <a:endParaRPr lang="ru-RU" sz="2400" b="1" dirty="0">
              <a:solidFill>
                <a:schemeClr val="tx2"/>
              </a:solidFill>
            </a:endParaRPr>
          </a:p>
        </p:txBody>
      </p:sp>
      <p:pic>
        <p:nvPicPr>
          <p:cNvPr id="11266" name="Picture 2" descr="F:\Мои рисунки\PNG-рисунок\тетради\0_8656d_3044eac8_orig.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69768" y="3609468"/>
            <a:ext cx="4374232" cy="21564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7"/>
          <p:cNvSpPr>
            <a:spLocks noChangeArrowheads="1"/>
          </p:cNvSpPr>
          <p:nvPr/>
        </p:nvSpPr>
        <p:spPr bwMode="auto">
          <a:xfrm>
            <a:off x="4841776" y="387123"/>
            <a:ext cx="43022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ru-RU" sz="2000" b="1" dirty="0" smtClean="0">
                <a:solidFill>
                  <a:srgbClr val="002060"/>
                </a:solidFill>
              </a:rPr>
              <a:t>2015-2016</a:t>
            </a:r>
            <a:r>
              <a:rPr lang="ru-RU" b="1" dirty="0" smtClean="0">
                <a:solidFill>
                  <a:srgbClr val="002060"/>
                </a:solidFill>
              </a:rPr>
              <a:t> УЧЕБНЫЙ ГОД</a:t>
            </a:r>
          </a:p>
        </p:txBody>
      </p:sp>
      <p:sp>
        <p:nvSpPr>
          <p:cNvPr id="6" name="Rectangle 1"/>
          <p:cNvSpPr>
            <a:spLocks noChangeArrowheads="1"/>
          </p:cNvSpPr>
          <p:nvPr/>
        </p:nvSpPr>
        <p:spPr bwMode="auto">
          <a:xfrm>
            <a:off x="60018" y="939028"/>
            <a:ext cx="868844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mn-lt"/>
                <a:ea typeface="Calibri" pitchFamily="34" charset="0"/>
                <a:cs typeface="Arial" pitchFamily="34" charset="0"/>
              </a:rPr>
              <a:t>МИНИСТЕРСТВО ОБРАЗОВАНИЯ РФ:</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0" i="0" u="none" strike="noStrike" cap="none" normalizeH="0" baseline="0" dirty="0" smtClean="0">
                <a:ln>
                  <a:noFill/>
                </a:ln>
                <a:solidFill>
                  <a:srgbClr val="002060"/>
                </a:solidFill>
                <a:effectLst/>
                <a:latin typeface="+mn-lt"/>
                <a:ea typeface="Calibri" pitchFamily="34" charset="0"/>
                <a:cs typeface="Arial" pitchFamily="34" charset="0"/>
              </a:rPr>
              <a:t>развитие современных механизмов и технологий общего образования</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0" i="0" u="none" strike="noStrike" cap="none" normalizeH="0" baseline="0" dirty="0" smtClean="0">
                <a:ln>
                  <a:noFill/>
                </a:ln>
                <a:solidFill>
                  <a:srgbClr val="002060"/>
                </a:solidFill>
                <a:effectLst/>
                <a:latin typeface="+mn-lt"/>
                <a:ea typeface="Calibri" pitchFamily="34" charset="0"/>
                <a:cs typeface="Arial" pitchFamily="34" charset="0"/>
              </a:rPr>
              <a:t>формирование востребованной системы оценки качества образования и </a:t>
            </a:r>
          </a:p>
          <a:p>
            <a:pPr marL="0" marR="0" lvl="0" indent="53975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rgbClr val="002060"/>
                </a:solidFill>
                <a:effectLst/>
                <a:latin typeface="+mn-lt"/>
                <a:ea typeface="Calibri" pitchFamily="34" charset="0"/>
                <a:cs typeface="Arial" pitchFamily="34" charset="0"/>
              </a:rPr>
              <a:t>образовательных результатов</a:t>
            </a:r>
            <a:r>
              <a:rPr kumimoji="0" lang="ru-RU" b="0" i="0" u="none" strike="noStrike" cap="none" normalizeH="0" baseline="0" dirty="0" smtClean="0">
                <a:ln>
                  <a:noFill/>
                </a:ln>
                <a:solidFill>
                  <a:srgbClr val="002060"/>
                </a:solidFill>
                <a:effectLst/>
                <a:latin typeface="+mn-lt"/>
                <a:cs typeface="Arial" pitchFamily="34" charset="0"/>
              </a:rPr>
              <a:t> </a:t>
            </a:r>
          </a:p>
          <a:p>
            <a:pPr marL="0" marR="0" lvl="0" indent="539750" algn="l" defTabSz="914400" rtl="0" eaLnBrk="0" fontAlgn="base" latinLnBrk="0" hangingPunct="0">
              <a:lnSpc>
                <a:spcPct val="100000"/>
              </a:lnSpc>
              <a:spcBef>
                <a:spcPct val="0"/>
              </a:spcBef>
              <a:spcAft>
                <a:spcPct val="0"/>
              </a:spcAft>
              <a:buClrTx/>
              <a:buSzTx/>
              <a:tabLst/>
            </a:pPr>
            <a:endParaRPr kumimoji="0" lang="ru-RU" sz="1000" b="0" i="0" u="none" strike="noStrike" cap="none" normalizeH="0" baseline="0" dirty="0" smtClean="0">
              <a:ln>
                <a:noFill/>
              </a:ln>
              <a:solidFill>
                <a:srgbClr val="002060"/>
              </a:solidFill>
              <a:effectLst/>
              <a:latin typeface="+mn-lt"/>
              <a:cs typeface="Arial" pitchFamily="34" charset="0"/>
            </a:endParaRPr>
          </a:p>
          <a:p>
            <a:pPr lvl="0"/>
            <a:r>
              <a:rPr lang="ru-RU" b="1" dirty="0" smtClean="0">
                <a:solidFill>
                  <a:srgbClr val="FF0000"/>
                </a:solidFill>
                <a:latin typeface="+mn-lt"/>
                <a:cs typeface="Arial" pitchFamily="34" charset="0"/>
              </a:rPr>
              <a:t>        МИНИСТЕРСТВО ОБРАЗОВАНИЯ КРАСНОЯРСКОГО КРАЯ:</a:t>
            </a:r>
          </a:p>
          <a:p>
            <a:pPr lvl="0">
              <a:buFont typeface="Arial" pitchFamily="34" charset="0"/>
              <a:buChar char="•"/>
            </a:pPr>
            <a:r>
              <a:rPr lang="ru-RU" dirty="0" smtClean="0">
                <a:solidFill>
                  <a:srgbClr val="002060"/>
                </a:solidFill>
                <a:latin typeface="+mn-lt"/>
              </a:rPr>
              <a:t> разработка поддерживающего оценивания в основной школе</a:t>
            </a:r>
          </a:p>
          <a:p>
            <a:pPr lvl="0">
              <a:buFont typeface="Arial" pitchFamily="34" charset="0"/>
              <a:buChar char="•"/>
            </a:pPr>
            <a:r>
              <a:rPr lang="ru-RU" dirty="0" smtClean="0">
                <a:solidFill>
                  <a:srgbClr val="002060"/>
                </a:solidFill>
                <a:latin typeface="+mn-lt"/>
              </a:rPr>
              <a:t> модернизация преподавания предметов «история» и «русский язык» в связи с </a:t>
            </a:r>
          </a:p>
          <a:p>
            <a:pPr lvl="0"/>
            <a:r>
              <a:rPr lang="ru-RU" dirty="0" smtClean="0">
                <a:solidFill>
                  <a:srgbClr val="002060"/>
                </a:solidFill>
                <a:latin typeface="+mn-lt"/>
              </a:rPr>
              <a:t>   новыми федеральными концепциями этих предметов </a:t>
            </a:r>
          </a:p>
          <a:p>
            <a:pPr lvl="0"/>
            <a:endParaRPr lang="ru-RU" sz="1000" dirty="0" smtClean="0">
              <a:solidFill>
                <a:srgbClr val="002060"/>
              </a:solidFill>
              <a:latin typeface="+mn-lt"/>
            </a:endParaRPr>
          </a:p>
          <a:p>
            <a:pPr lvl="0"/>
            <a:r>
              <a:rPr lang="ru-RU" b="1" dirty="0" smtClean="0">
                <a:solidFill>
                  <a:srgbClr val="002060"/>
                </a:solidFill>
                <a:latin typeface="+mn-lt"/>
              </a:rPr>
              <a:t>         </a:t>
            </a:r>
            <a:r>
              <a:rPr lang="ru-RU" b="1" dirty="0" smtClean="0">
                <a:solidFill>
                  <a:srgbClr val="FF0000"/>
                </a:solidFill>
                <a:latin typeface="+mn-lt"/>
              </a:rPr>
              <a:t>ОБРАЗОВАНИЕ ТАЙМЫРА</a:t>
            </a:r>
          </a:p>
          <a:p>
            <a:pPr lvl="0"/>
            <a:r>
              <a:rPr lang="ru-RU" dirty="0" smtClean="0">
                <a:solidFill>
                  <a:srgbClr val="002060"/>
                </a:solidFill>
                <a:latin typeface="+mn-lt"/>
              </a:rPr>
              <a:t>продолжить работу по организации комплекса </a:t>
            </a:r>
          </a:p>
          <a:p>
            <a:pPr lvl="0"/>
            <a:r>
              <a:rPr lang="ru-RU" dirty="0" smtClean="0">
                <a:solidFill>
                  <a:srgbClr val="002060"/>
                </a:solidFill>
                <a:latin typeface="+mn-lt"/>
              </a:rPr>
              <a:t>инновационных площадок:    </a:t>
            </a:r>
          </a:p>
          <a:p>
            <a:pPr lvl="0">
              <a:buFont typeface="Arial" pitchFamily="34" charset="0"/>
              <a:buChar char="•"/>
            </a:pPr>
            <a:r>
              <a:rPr lang="ru-RU" dirty="0" smtClean="0">
                <a:solidFill>
                  <a:srgbClr val="002060"/>
                </a:solidFill>
                <a:latin typeface="+mn-lt"/>
              </a:rPr>
              <a:t>  создание системы школьного обучения  детей </a:t>
            </a:r>
          </a:p>
          <a:p>
            <a:pPr lvl="0"/>
            <a:r>
              <a:rPr lang="ru-RU" dirty="0">
                <a:solidFill>
                  <a:srgbClr val="002060"/>
                </a:solidFill>
                <a:latin typeface="+mn-lt"/>
              </a:rPr>
              <a:t> </a:t>
            </a:r>
            <a:r>
              <a:rPr lang="ru-RU" dirty="0" smtClean="0">
                <a:solidFill>
                  <a:srgbClr val="002060"/>
                </a:solidFill>
                <a:latin typeface="+mn-lt"/>
              </a:rPr>
              <a:t>  кочевников-оленеводов</a:t>
            </a:r>
          </a:p>
          <a:p>
            <a:pPr lvl="0">
              <a:buFont typeface="Arial" pitchFamily="34" charset="0"/>
              <a:buChar char="•"/>
            </a:pPr>
            <a:r>
              <a:rPr lang="ru-RU" dirty="0" smtClean="0">
                <a:solidFill>
                  <a:srgbClr val="002060"/>
                </a:solidFill>
                <a:latin typeface="+mn-lt"/>
              </a:rPr>
              <a:t> создание системы преемственного школьного и </a:t>
            </a:r>
          </a:p>
          <a:p>
            <a:pPr lvl="0"/>
            <a:r>
              <a:rPr lang="ru-RU" dirty="0">
                <a:solidFill>
                  <a:srgbClr val="002060"/>
                </a:solidFill>
                <a:latin typeface="+mn-lt"/>
              </a:rPr>
              <a:t> </a:t>
            </a:r>
            <a:r>
              <a:rPr lang="ru-RU" dirty="0" smtClean="0">
                <a:solidFill>
                  <a:srgbClr val="002060"/>
                </a:solidFill>
                <a:latin typeface="+mn-lt"/>
              </a:rPr>
              <a:t>  профессионального обучения </a:t>
            </a:r>
            <a:endParaRPr lang="ru-RU" b="1" dirty="0" smtClean="0">
              <a:solidFill>
                <a:srgbClr val="002060"/>
              </a:solidFill>
              <a:latin typeface="+mn-lt"/>
            </a:endParaRPr>
          </a:p>
          <a:p>
            <a:pPr marL="0" marR="0" lvl="0" indent="539750" algn="l"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002060"/>
              </a:solidFill>
              <a:effectLst/>
              <a:latin typeface="+mn-lt"/>
              <a:cs typeface="Arial" pitchFamily="34" charset="0"/>
            </a:endParaRPr>
          </a:p>
          <a:p>
            <a:pPr marL="0" marR="0" lvl="0" indent="539750" algn="l"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smtClean="0">
              <a:ln>
                <a:noFill/>
              </a:ln>
              <a:solidFill>
                <a:srgbClr val="002060"/>
              </a:solidFill>
              <a:effectLst/>
              <a:latin typeface="+mn-lt"/>
              <a:cs typeface="Arial" pitchFamily="34" charset="0"/>
            </a:endParaRPr>
          </a:p>
        </p:txBody>
      </p:sp>
    </p:spTree>
    <p:extLst>
      <p:ext uri="{BB962C8B-B14F-4D97-AF65-F5344CB8AC3E}">
        <p14:creationId xmlns="" xmlns:p14="http://schemas.microsoft.com/office/powerpoint/2010/main" val="331638418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9638" name="TextBox 7"/>
          <p:cNvSpPr txBox="1">
            <a:spLocks noChangeArrowheads="1"/>
          </p:cNvSpPr>
          <p:nvPr/>
        </p:nvSpPr>
        <p:spPr bwMode="auto">
          <a:xfrm>
            <a:off x="1907704" y="116632"/>
            <a:ext cx="7201949" cy="708025"/>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4000" b="1" dirty="0" smtClean="0">
                <a:solidFill>
                  <a:schemeClr val="bg1"/>
                </a:solidFill>
                <a:latin typeface="Times New Roman" pitchFamily="18" charset="0"/>
                <a:cs typeface="+mn-cs"/>
              </a:rPr>
              <a:t>В школе- все будущее России</a:t>
            </a:r>
            <a:endParaRPr lang="ru-RU" altLang="ru-RU" sz="4000" b="1" dirty="0">
              <a:solidFill>
                <a:schemeClr val="bg1"/>
              </a:solidFill>
              <a:latin typeface="Times New Roman" pitchFamily="18" charset="0"/>
              <a:cs typeface="+mn-cs"/>
            </a:endParaRPr>
          </a:p>
        </p:txBody>
      </p:sp>
      <p:sp>
        <p:nvSpPr>
          <p:cNvPr id="5" name="Заголовок 1"/>
          <p:cNvSpPr txBox="1">
            <a:spLocks/>
          </p:cNvSpPr>
          <p:nvPr/>
        </p:nvSpPr>
        <p:spPr>
          <a:xfrm>
            <a:off x="2542392" y="2431774"/>
            <a:ext cx="6624736" cy="43973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800" b="1" i="1" dirty="0" smtClean="0">
                <a:solidFill>
                  <a:srgbClr val="002060"/>
                </a:solidFill>
                <a:latin typeface="Arial" charset="0"/>
                <a:cs typeface="Arial" charset="0"/>
              </a:rPr>
              <a:t>СПАСИБО </a:t>
            </a:r>
          </a:p>
          <a:p>
            <a:pPr algn="l"/>
            <a:r>
              <a:rPr lang="ru-RU" sz="2800" b="1" i="1" dirty="0" smtClean="0">
                <a:solidFill>
                  <a:srgbClr val="002060"/>
                </a:solidFill>
                <a:latin typeface="Arial" charset="0"/>
                <a:cs typeface="Arial" charset="0"/>
              </a:rPr>
              <a:t>ЗА ВНИМАНИЕ !</a:t>
            </a:r>
          </a:p>
          <a:p>
            <a:pPr algn="l"/>
            <a:r>
              <a:rPr lang="ru-RU" sz="2800" b="1" i="1" dirty="0" smtClean="0">
                <a:solidFill>
                  <a:srgbClr val="002060"/>
                </a:solidFill>
                <a:latin typeface="Arial" charset="0"/>
                <a:cs typeface="Arial" charset="0"/>
              </a:rPr>
              <a:t>                                 С ПРАЗДНИКОМ !</a:t>
            </a:r>
            <a:endParaRPr lang="ru-RU" sz="2800" i="1" dirty="0" smtClean="0">
              <a:solidFill>
                <a:srgbClr val="002060"/>
              </a:solidFill>
              <a:latin typeface="Arial" charset="0"/>
              <a:cs typeface="Arial" charset="0"/>
            </a:endParaRPr>
          </a:p>
        </p:txBody>
      </p:sp>
      <p:sp>
        <p:nvSpPr>
          <p:cNvPr id="2" name="Прямоугольник 1"/>
          <p:cNvSpPr/>
          <p:nvPr/>
        </p:nvSpPr>
        <p:spPr>
          <a:xfrm>
            <a:off x="5999170" y="748851"/>
            <a:ext cx="2953886" cy="307777"/>
          </a:xfrm>
          <a:prstGeom prst="rect">
            <a:avLst/>
          </a:prstGeom>
        </p:spPr>
        <p:txBody>
          <a:bodyPr wrap="none">
            <a:spAutoFit/>
          </a:bodyPr>
          <a:lstStyle/>
          <a:p>
            <a:pPr marL="182563" algn="r">
              <a:defRPr/>
            </a:pPr>
            <a:r>
              <a:rPr lang="ru-RU" sz="1400" i="1" dirty="0">
                <a:solidFill>
                  <a:srgbClr val="002060"/>
                </a:solidFill>
              </a:rPr>
              <a:t>Сергей Николаевич Трубецкой</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21" name="Прямоугольник 4"/>
          <p:cNvSpPr>
            <a:spLocks noChangeArrowheads="1"/>
          </p:cNvSpPr>
          <p:nvPr/>
        </p:nvSpPr>
        <p:spPr bwMode="auto">
          <a:xfrm>
            <a:off x="105006" y="243681"/>
            <a:ext cx="91856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400" b="1" dirty="0">
                <a:solidFill>
                  <a:schemeClr val="tx2"/>
                </a:solidFill>
              </a:rPr>
              <a:t>ПРОБЛЕМЫ </a:t>
            </a:r>
            <a:r>
              <a:rPr lang="en-US" sz="2400" b="1" dirty="0">
                <a:solidFill>
                  <a:schemeClr val="tx2"/>
                </a:solidFill>
              </a:rPr>
              <a:t> |</a:t>
            </a:r>
            <a:r>
              <a:rPr lang="ru-RU" sz="2400" b="1" dirty="0">
                <a:solidFill>
                  <a:schemeClr val="tx2"/>
                </a:solidFill>
              </a:rPr>
              <a:t> ДОСТИЖЕНИЯ</a:t>
            </a:r>
            <a:r>
              <a:rPr lang="en-US" sz="2400" b="1" dirty="0">
                <a:solidFill>
                  <a:schemeClr val="tx2"/>
                </a:solidFill>
              </a:rPr>
              <a:t> |</a:t>
            </a:r>
            <a:r>
              <a:rPr lang="ru-RU" sz="2400" b="1" dirty="0">
                <a:solidFill>
                  <a:schemeClr val="tx2"/>
                </a:solidFill>
              </a:rPr>
              <a:t> ИЗМЕНЕНИЯ</a:t>
            </a:r>
            <a:r>
              <a:rPr lang="en-US" sz="2400" b="1" dirty="0">
                <a:solidFill>
                  <a:schemeClr val="tx2"/>
                </a:solidFill>
              </a:rPr>
              <a:t> |</a:t>
            </a:r>
            <a:r>
              <a:rPr lang="ru-RU" sz="2400" b="1" dirty="0">
                <a:solidFill>
                  <a:schemeClr val="tx2"/>
                </a:solidFill>
              </a:rPr>
              <a:t> РЕЗУЛЬТАТЫ</a:t>
            </a:r>
          </a:p>
        </p:txBody>
      </p:sp>
      <p:sp>
        <p:nvSpPr>
          <p:cNvPr id="3" name="Блок-схема: документ 2"/>
          <p:cNvSpPr/>
          <p:nvPr/>
        </p:nvSpPr>
        <p:spPr>
          <a:xfrm>
            <a:off x="155784" y="1600023"/>
            <a:ext cx="4307356" cy="2294264"/>
          </a:xfrm>
          <a:prstGeom prst="flowChartDocumen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ru-RU" b="1" dirty="0" smtClean="0">
                <a:solidFill>
                  <a:srgbClr val="C00000"/>
                </a:solidFill>
              </a:rPr>
              <a:t>кадры</a:t>
            </a:r>
            <a:endParaRPr lang="ru-RU" b="1" dirty="0">
              <a:solidFill>
                <a:srgbClr val="C00000"/>
              </a:solidFill>
            </a:endParaRPr>
          </a:p>
          <a:p>
            <a:pPr marL="285750" indent="-285750">
              <a:buFont typeface="Arial" pitchFamily="34" charset="0"/>
              <a:buChar char="•"/>
            </a:pPr>
            <a:r>
              <a:rPr lang="ru-RU" b="1" dirty="0">
                <a:solidFill>
                  <a:srgbClr val="C00000"/>
                </a:solidFill>
              </a:rPr>
              <a:t>инфраструктура</a:t>
            </a:r>
          </a:p>
          <a:p>
            <a:pPr marL="285750" indent="-285750">
              <a:buFont typeface="Arial" pitchFamily="34" charset="0"/>
              <a:buChar char="•"/>
            </a:pPr>
            <a:r>
              <a:rPr lang="ru-RU" b="1" dirty="0">
                <a:solidFill>
                  <a:srgbClr val="C00000"/>
                </a:solidFill>
              </a:rPr>
              <a:t>интеграция общего и   </a:t>
            </a:r>
          </a:p>
          <a:p>
            <a:pPr marL="285750" indent="-285750">
              <a:buFont typeface="Arial" pitchFamily="34" charset="0"/>
              <a:buChar char="•"/>
            </a:pPr>
            <a:r>
              <a:rPr lang="ru-RU" b="1" dirty="0">
                <a:solidFill>
                  <a:srgbClr val="C00000"/>
                </a:solidFill>
              </a:rPr>
              <a:t>дополнительного образования</a:t>
            </a:r>
          </a:p>
          <a:p>
            <a:pPr marL="285750" indent="-285750">
              <a:buFont typeface="Arial" pitchFamily="34" charset="0"/>
              <a:buChar char="•"/>
            </a:pPr>
            <a:r>
              <a:rPr lang="ru-RU" b="1" dirty="0">
                <a:solidFill>
                  <a:srgbClr val="C00000"/>
                </a:solidFill>
              </a:rPr>
              <a:t>открытость и обратная связь («умное управление»)</a:t>
            </a:r>
          </a:p>
          <a:p>
            <a:pPr marL="285750" indent="-285750">
              <a:buFont typeface="Arial" pitchFamily="34" charset="0"/>
              <a:buChar char="•"/>
            </a:pPr>
            <a:r>
              <a:rPr lang="ru-RU" b="1" dirty="0">
                <a:solidFill>
                  <a:srgbClr val="C00000"/>
                </a:solidFill>
              </a:rPr>
              <a:t> реализация </a:t>
            </a:r>
            <a:r>
              <a:rPr lang="ru-RU" b="1" dirty="0" smtClean="0">
                <a:solidFill>
                  <a:srgbClr val="C00000"/>
                </a:solidFill>
              </a:rPr>
              <a:t>ФГОС</a:t>
            </a:r>
            <a:endParaRPr lang="ru-RU" b="1" dirty="0">
              <a:solidFill>
                <a:srgbClr val="C00000"/>
              </a:solidFill>
            </a:endParaRPr>
          </a:p>
        </p:txBody>
      </p:sp>
      <p:sp>
        <p:nvSpPr>
          <p:cNvPr id="10" name="Прямоугольник с двумя скругленными соседними углами 9"/>
          <p:cNvSpPr/>
          <p:nvPr/>
        </p:nvSpPr>
        <p:spPr>
          <a:xfrm>
            <a:off x="155784" y="1052736"/>
            <a:ext cx="4307355" cy="545966"/>
          </a:xfrm>
          <a:prstGeom prst="round2Same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 </a:t>
            </a:r>
            <a:r>
              <a:rPr lang="ru-RU" b="1" dirty="0">
                <a:solidFill>
                  <a:schemeClr val="bg1"/>
                </a:solidFill>
              </a:rPr>
              <a:t>ФЕДЕРАЛЬНЫЕ ПРИОРИТЕТЫ</a:t>
            </a:r>
            <a:r>
              <a:rPr lang="ru-RU" b="1" dirty="0" smtClean="0">
                <a:solidFill>
                  <a:schemeClr val="bg1"/>
                </a:solidFill>
              </a:rPr>
              <a:t>:</a:t>
            </a:r>
            <a:endParaRPr lang="ru-RU" dirty="0"/>
          </a:p>
        </p:txBody>
      </p:sp>
      <p:sp>
        <p:nvSpPr>
          <p:cNvPr id="11" name="Блок-схема: документ 10"/>
          <p:cNvSpPr/>
          <p:nvPr/>
        </p:nvSpPr>
        <p:spPr>
          <a:xfrm>
            <a:off x="4932040" y="1572302"/>
            <a:ext cx="3888432" cy="2086787"/>
          </a:xfrm>
          <a:prstGeom prst="flowChartDocumen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ru-RU" b="1" dirty="0" smtClean="0">
                <a:solidFill>
                  <a:schemeClr val="accent3">
                    <a:lumMod val="50000"/>
                  </a:schemeClr>
                </a:solidFill>
              </a:rPr>
              <a:t>качество </a:t>
            </a:r>
            <a:r>
              <a:rPr lang="ru-RU" b="1" dirty="0">
                <a:solidFill>
                  <a:schemeClr val="accent3">
                    <a:lumMod val="50000"/>
                  </a:schemeClr>
                </a:solidFill>
              </a:rPr>
              <a:t>и доступность образования</a:t>
            </a:r>
          </a:p>
          <a:p>
            <a:pPr marL="285750" indent="-285750">
              <a:buFont typeface="Arial" pitchFamily="34" charset="0"/>
              <a:buChar char="•"/>
            </a:pPr>
            <a:r>
              <a:rPr lang="ru-RU" b="1" dirty="0">
                <a:solidFill>
                  <a:schemeClr val="accent3">
                    <a:lumMod val="50000"/>
                  </a:schemeClr>
                </a:solidFill>
              </a:rPr>
              <a:t>кадровый потенциал и развитие инфраструктуры</a:t>
            </a:r>
          </a:p>
          <a:p>
            <a:pPr marL="285750" indent="-285750">
              <a:buFont typeface="Arial" pitchFamily="34" charset="0"/>
              <a:buChar char="•"/>
            </a:pPr>
            <a:r>
              <a:rPr lang="ru-RU" b="1" dirty="0">
                <a:solidFill>
                  <a:schemeClr val="accent3">
                    <a:lumMod val="50000"/>
                  </a:schemeClr>
                </a:solidFill>
              </a:rPr>
              <a:t>современные образовательные практик</a:t>
            </a:r>
          </a:p>
        </p:txBody>
      </p:sp>
      <p:sp>
        <p:nvSpPr>
          <p:cNvPr id="12" name="Прямоугольник с двумя скругленными соседними углами 11"/>
          <p:cNvSpPr/>
          <p:nvPr/>
        </p:nvSpPr>
        <p:spPr>
          <a:xfrm>
            <a:off x="4932040" y="1052736"/>
            <a:ext cx="3888432" cy="545966"/>
          </a:xfrm>
          <a:prstGeom prst="round2Same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t> </a:t>
            </a:r>
            <a:r>
              <a:rPr lang="ru-RU" b="1" dirty="0" smtClean="0">
                <a:solidFill>
                  <a:schemeClr val="bg1"/>
                </a:solidFill>
              </a:rPr>
              <a:t>РЕГИОНАЛЬНЫЕ </a:t>
            </a:r>
            <a:r>
              <a:rPr lang="ru-RU" b="1" dirty="0">
                <a:solidFill>
                  <a:schemeClr val="bg1"/>
                </a:solidFill>
              </a:rPr>
              <a:t>ПРИОРИТЕТЫ</a:t>
            </a:r>
            <a:r>
              <a:rPr lang="ru-RU" b="1" dirty="0" smtClean="0">
                <a:solidFill>
                  <a:schemeClr val="bg1"/>
                </a:solidFill>
              </a:rPr>
              <a:t>:</a:t>
            </a:r>
            <a:endParaRPr lang="ru-RU" dirty="0"/>
          </a:p>
        </p:txBody>
      </p:sp>
      <p:sp>
        <p:nvSpPr>
          <p:cNvPr id="13" name="Блок-схема: документ 12"/>
          <p:cNvSpPr/>
          <p:nvPr/>
        </p:nvSpPr>
        <p:spPr>
          <a:xfrm>
            <a:off x="2456456" y="3798334"/>
            <a:ext cx="6458938" cy="1918146"/>
          </a:xfrm>
          <a:prstGeom prst="flowChartDocumen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ru-RU" b="1" dirty="0" smtClean="0">
                <a:solidFill>
                  <a:srgbClr val="002060"/>
                </a:solidFill>
              </a:rPr>
              <a:t>доступность и </a:t>
            </a:r>
            <a:r>
              <a:rPr lang="ru-RU" b="1" dirty="0">
                <a:solidFill>
                  <a:srgbClr val="002060"/>
                </a:solidFill>
              </a:rPr>
              <a:t>качество образовательных услуг </a:t>
            </a:r>
          </a:p>
          <a:p>
            <a:pPr marL="285750" indent="-285750">
              <a:buFont typeface="Arial" pitchFamily="34" charset="0"/>
              <a:buChar char="•"/>
            </a:pPr>
            <a:r>
              <a:rPr lang="ru-RU" b="1" dirty="0">
                <a:solidFill>
                  <a:srgbClr val="002060"/>
                </a:solidFill>
              </a:rPr>
              <a:t> </a:t>
            </a:r>
            <a:r>
              <a:rPr lang="ru-RU" b="1" dirty="0" smtClean="0">
                <a:solidFill>
                  <a:srgbClr val="002060"/>
                </a:solidFill>
              </a:rPr>
              <a:t>поддержка талантливых </a:t>
            </a:r>
            <a:r>
              <a:rPr lang="ru-RU" b="1" dirty="0">
                <a:solidFill>
                  <a:srgbClr val="002060"/>
                </a:solidFill>
              </a:rPr>
              <a:t>и одаренных детей</a:t>
            </a:r>
          </a:p>
          <a:p>
            <a:pPr marL="285750" indent="-285750">
              <a:buFont typeface="Arial" pitchFamily="34" charset="0"/>
              <a:buChar char="•"/>
            </a:pPr>
            <a:r>
              <a:rPr lang="ru-RU" b="1" dirty="0">
                <a:solidFill>
                  <a:srgbClr val="002060"/>
                </a:solidFill>
              </a:rPr>
              <a:t> </a:t>
            </a:r>
            <a:r>
              <a:rPr lang="ru-RU" b="1" dirty="0" smtClean="0">
                <a:solidFill>
                  <a:srgbClr val="002060"/>
                </a:solidFill>
              </a:rPr>
              <a:t>обеспечение безопасного </a:t>
            </a:r>
            <a:r>
              <a:rPr lang="ru-RU" b="1" dirty="0">
                <a:solidFill>
                  <a:srgbClr val="002060"/>
                </a:solidFill>
              </a:rPr>
              <a:t>и качественного </a:t>
            </a:r>
            <a:r>
              <a:rPr lang="ru-RU" b="1" dirty="0" smtClean="0">
                <a:solidFill>
                  <a:srgbClr val="002060"/>
                </a:solidFill>
              </a:rPr>
              <a:t>отдыха, оздоровления </a:t>
            </a:r>
            <a:r>
              <a:rPr lang="ru-RU" b="1" dirty="0">
                <a:solidFill>
                  <a:srgbClr val="002060"/>
                </a:solidFill>
              </a:rPr>
              <a:t>и занятости детей</a:t>
            </a:r>
          </a:p>
          <a:p>
            <a:pPr marL="285750" indent="-285750">
              <a:buFont typeface="Arial" pitchFamily="34" charset="0"/>
              <a:buChar char="•"/>
            </a:pPr>
            <a:r>
              <a:rPr lang="ru-RU" b="1" dirty="0">
                <a:solidFill>
                  <a:srgbClr val="002060"/>
                </a:solidFill>
              </a:rPr>
              <a:t> </a:t>
            </a:r>
            <a:r>
              <a:rPr lang="ru-RU" b="1" dirty="0" smtClean="0">
                <a:solidFill>
                  <a:srgbClr val="002060"/>
                </a:solidFill>
              </a:rPr>
              <a:t>совершенствование кадрового </a:t>
            </a:r>
            <a:r>
              <a:rPr lang="ru-RU" b="1" dirty="0">
                <a:solidFill>
                  <a:srgbClr val="002060"/>
                </a:solidFill>
              </a:rPr>
              <a:t>состава </a:t>
            </a:r>
            <a:r>
              <a:rPr lang="ru-RU" b="1" dirty="0" smtClean="0">
                <a:solidFill>
                  <a:srgbClr val="002060"/>
                </a:solidFill>
              </a:rPr>
              <a:t>сферы образования</a:t>
            </a:r>
            <a:endParaRPr lang="ru-RU" b="1" dirty="0">
              <a:solidFill>
                <a:srgbClr val="002060"/>
              </a:solidFill>
            </a:endParaRPr>
          </a:p>
        </p:txBody>
      </p:sp>
      <p:sp>
        <p:nvSpPr>
          <p:cNvPr id="14" name="Прямоугольник с двумя скругленными соседними углами 13"/>
          <p:cNvSpPr/>
          <p:nvPr/>
        </p:nvSpPr>
        <p:spPr>
          <a:xfrm>
            <a:off x="2431034" y="3248720"/>
            <a:ext cx="6484360" cy="545966"/>
          </a:xfrm>
          <a:prstGeom prst="round2Same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smtClean="0"/>
              <a:t> </a:t>
            </a:r>
            <a:r>
              <a:rPr lang="ru-RU" b="1" dirty="0" smtClean="0">
                <a:solidFill>
                  <a:schemeClr val="bg1"/>
                </a:solidFill>
              </a:rPr>
              <a:t>МУНИЦИПАЛЬНЫЕ </a:t>
            </a:r>
            <a:r>
              <a:rPr lang="ru-RU" b="1" dirty="0">
                <a:solidFill>
                  <a:schemeClr val="bg1"/>
                </a:solidFill>
              </a:rPr>
              <a:t>ПРИОРИТЕТЫ</a:t>
            </a:r>
            <a:r>
              <a:rPr lang="ru-RU" b="1" dirty="0" smtClean="0">
                <a:solidFill>
                  <a:schemeClr val="bg1"/>
                </a:solidFill>
              </a:rPr>
              <a:t>:</a:t>
            </a:r>
            <a:endParaRPr lang="ru-RU" dirty="0"/>
          </a:p>
        </p:txBody>
      </p:sp>
      <p:sp>
        <p:nvSpPr>
          <p:cNvPr id="4" name="TextBox 3"/>
          <p:cNvSpPr txBox="1"/>
          <p:nvPr/>
        </p:nvSpPr>
        <p:spPr>
          <a:xfrm>
            <a:off x="215180" y="1081739"/>
            <a:ext cx="505267" cy="523220"/>
          </a:xfrm>
          <a:prstGeom prst="rect">
            <a:avLst/>
          </a:prstGeom>
          <a:noFill/>
        </p:spPr>
        <p:txBody>
          <a:bodyPr wrap="none" rtlCol="0">
            <a:spAutoFit/>
          </a:bodyPr>
          <a:lstStyle/>
          <a:p>
            <a:r>
              <a:rPr lang="ru-RU" sz="2800" b="1" dirty="0" smtClean="0">
                <a:solidFill>
                  <a:schemeClr val="bg1"/>
                </a:solidFill>
                <a:sym typeface="Wingdings 2"/>
              </a:rPr>
              <a:t></a:t>
            </a:r>
            <a:endParaRPr lang="ru-RU" sz="2800" b="1" dirty="0">
              <a:solidFill>
                <a:schemeClr val="bg1"/>
              </a:solidFill>
            </a:endParaRPr>
          </a:p>
        </p:txBody>
      </p:sp>
      <p:sp>
        <p:nvSpPr>
          <p:cNvPr id="16" name="TextBox 15"/>
          <p:cNvSpPr txBox="1"/>
          <p:nvPr/>
        </p:nvSpPr>
        <p:spPr>
          <a:xfrm>
            <a:off x="4910268" y="1090286"/>
            <a:ext cx="505267" cy="523220"/>
          </a:xfrm>
          <a:prstGeom prst="rect">
            <a:avLst/>
          </a:prstGeom>
          <a:noFill/>
        </p:spPr>
        <p:txBody>
          <a:bodyPr wrap="none" rtlCol="0">
            <a:spAutoFit/>
          </a:bodyPr>
          <a:lstStyle/>
          <a:p>
            <a:r>
              <a:rPr lang="ru-RU" sz="2800" b="1" dirty="0" smtClean="0">
                <a:solidFill>
                  <a:schemeClr val="bg1"/>
                </a:solidFill>
                <a:sym typeface="Wingdings 2"/>
              </a:rPr>
              <a:t></a:t>
            </a:r>
            <a:endParaRPr lang="ru-RU" sz="2800" b="1" dirty="0">
              <a:solidFill>
                <a:schemeClr val="bg1"/>
              </a:solidFill>
            </a:endParaRPr>
          </a:p>
        </p:txBody>
      </p:sp>
      <p:sp>
        <p:nvSpPr>
          <p:cNvPr id="17" name="TextBox 16"/>
          <p:cNvSpPr txBox="1"/>
          <p:nvPr/>
        </p:nvSpPr>
        <p:spPr>
          <a:xfrm>
            <a:off x="3347864" y="3275114"/>
            <a:ext cx="505267" cy="523220"/>
          </a:xfrm>
          <a:prstGeom prst="rect">
            <a:avLst/>
          </a:prstGeom>
          <a:noFill/>
        </p:spPr>
        <p:txBody>
          <a:bodyPr wrap="none" rtlCol="0">
            <a:spAutoFit/>
          </a:bodyPr>
          <a:lstStyle/>
          <a:p>
            <a:r>
              <a:rPr lang="ru-RU" sz="2800" b="1" dirty="0" smtClean="0">
                <a:solidFill>
                  <a:schemeClr val="bg1"/>
                </a:solidFill>
                <a:sym typeface="Wingdings 2"/>
              </a:rPr>
              <a:t></a:t>
            </a:r>
            <a:endParaRPr lang="ru-RU" sz="2800" b="1" dirty="0">
              <a:solidFill>
                <a:schemeClr val="bg1"/>
              </a:solidFill>
            </a:endParaRPr>
          </a:p>
        </p:txBody>
      </p:sp>
      <p:pic>
        <p:nvPicPr>
          <p:cNvPr id="6146" name="Picture 2" descr="F:\Мои рисунки\PNG-рисунок\люди\человечки\5e10de97b24e.png"/>
          <p:cNvPicPr>
            <a:picLocks noChangeAspect="1" noChangeArrowheads="1"/>
          </p:cNvPicPr>
          <p:nvPr/>
        </p:nvPicPr>
        <p:blipFill>
          <a:blip r:embed="rId4" cstate="email">
            <a:extLst>
              <a:ext uri="{BEBA8EAE-BF5A-486C-A8C5-ECC9F3942E4B}">
                <a14:imgProps xmlns="" xmlns:a14="http://schemas.microsoft.com/office/drawing/2010/main">
                  <a14:imgLayer r:embed="rId5">
                    <a14:imgEffect>
                      <a14:colorTemperature colorTemp="1500"/>
                    </a14:imgEffect>
                    <a14:imgEffect>
                      <a14:saturation sat="370000"/>
                    </a14:imgEffect>
                  </a14:imgLayer>
                </a14:imgProps>
              </a:ext>
              <a:ext uri="{28A0092B-C50C-407E-A947-70E740481C1C}">
                <a14:useLocalDpi xmlns="" xmlns:a14="http://schemas.microsoft.com/office/drawing/2010/main" val="0"/>
              </a:ext>
            </a:extLst>
          </a:blip>
          <a:srcRect/>
          <a:stretch>
            <a:fillRect/>
          </a:stretch>
        </p:blipFill>
        <p:spPr bwMode="auto">
          <a:xfrm>
            <a:off x="0" y="3925456"/>
            <a:ext cx="1808912" cy="18489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a:stretch>
        </a:blip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9324528" y="6222543"/>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r" eaLnBrk="1" hangingPunct="1"/>
            <a:fld id="{81889FA8-6C70-4060-B0F4-E7EEA224F663}" type="slidenum">
              <a:rPr lang="ru-RU" sz="1400">
                <a:solidFill>
                  <a:srgbClr val="000000"/>
                </a:solidFill>
              </a:rPr>
              <a:pPr algn="r" eaLnBrk="1" hangingPunct="1"/>
              <a:t>7</a:t>
            </a:fld>
            <a:endParaRPr lang="ru-RU" sz="1400" dirty="0">
              <a:solidFill>
                <a:srgbClr val="000000"/>
              </a:solidFill>
            </a:endParaRPr>
          </a:p>
        </p:txBody>
      </p:sp>
      <p:sp>
        <p:nvSpPr>
          <p:cNvPr id="4" name="Прямоугольник 3"/>
          <p:cNvSpPr/>
          <p:nvPr/>
        </p:nvSpPr>
        <p:spPr>
          <a:xfrm>
            <a:off x="1027576" y="3967527"/>
            <a:ext cx="8001000" cy="4216400"/>
          </a:xfrm>
          <a:prstGeom prst="rect">
            <a:avLst/>
          </a:prstGeom>
        </p:spPr>
        <p:txBody>
          <a:bodyPr>
            <a:spAutoFit/>
          </a:bodyPr>
          <a:lstStyle/>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dirty="0">
              <a:solidFill>
                <a:schemeClr val="accent1">
                  <a:lumMod val="75000"/>
                </a:schemeClr>
              </a:solidFill>
            </a:endParaRPr>
          </a:p>
          <a:p>
            <a:pPr>
              <a:buFont typeface="Arial" charset="0"/>
              <a:buNone/>
              <a:defRPr/>
            </a:pPr>
            <a:endParaRPr lang="ru-RU" dirty="0">
              <a:solidFill>
                <a:schemeClr val="accent1">
                  <a:lumMod val="75000"/>
                </a:schemeClr>
              </a:solidFill>
            </a:endParaRPr>
          </a:p>
        </p:txBody>
      </p:sp>
      <p:sp>
        <p:nvSpPr>
          <p:cNvPr id="8" name="Прямоугольник 7"/>
          <p:cNvSpPr/>
          <p:nvPr/>
        </p:nvSpPr>
        <p:spPr>
          <a:xfrm>
            <a:off x="6804248" y="3140968"/>
            <a:ext cx="7429500" cy="3416320"/>
          </a:xfrm>
          <a:prstGeom prst="rect">
            <a:avLst/>
          </a:prstGeom>
        </p:spPr>
        <p:txBody>
          <a:bodyPr>
            <a:spAutoFit/>
          </a:bodyPr>
          <a:lstStyle/>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p:txBody>
      </p:sp>
      <p:sp>
        <p:nvSpPr>
          <p:cNvPr id="7" name="Прямоугольник 6"/>
          <p:cNvSpPr/>
          <p:nvPr/>
        </p:nvSpPr>
        <p:spPr>
          <a:xfrm>
            <a:off x="3407026" y="6245224"/>
            <a:ext cx="5715000" cy="430887"/>
          </a:xfrm>
          <a:prstGeom prst="rect">
            <a:avLst/>
          </a:prstGeom>
        </p:spPr>
        <p:txBody>
          <a:bodyPr>
            <a:spAutoFit/>
          </a:bodyPr>
          <a:lstStyle/>
          <a:p>
            <a:pPr algn="r" eaLnBrk="0" hangingPunct="0">
              <a:defRPr/>
            </a:pPr>
            <a:r>
              <a:rPr lang="ru-RU" sz="2200" b="1" dirty="0" smtClean="0">
                <a:solidFill>
                  <a:schemeClr val="bg1"/>
                </a:solidFill>
              </a:rPr>
              <a:t>НАЦИОНАЛЬНЫЙ РЕЕСТР</a:t>
            </a:r>
            <a:endParaRPr lang="ru-RU" sz="2200" b="1" dirty="0">
              <a:solidFill>
                <a:schemeClr val="bg1"/>
              </a:solidFill>
            </a:endParaRPr>
          </a:p>
        </p:txBody>
      </p:sp>
      <p:sp>
        <p:nvSpPr>
          <p:cNvPr id="9" name="Прямоугольник 8"/>
          <p:cNvSpPr/>
          <p:nvPr/>
        </p:nvSpPr>
        <p:spPr>
          <a:xfrm>
            <a:off x="251520" y="116632"/>
            <a:ext cx="9127937" cy="523220"/>
          </a:xfrm>
          <a:prstGeom prst="rect">
            <a:avLst/>
          </a:prstGeom>
        </p:spPr>
        <p:txBody>
          <a:bodyPr wrap="square">
            <a:spAutoFit/>
          </a:bodyPr>
          <a:lstStyle/>
          <a:p>
            <a:r>
              <a:rPr lang="ru-RU" sz="2800" b="1" dirty="0" smtClean="0">
                <a:solidFill>
                  <a:schemeClr val="tx2"/>
                </a:solidFill>
                <a:cs typeface="+mn-cs"/>
              </a:rPr>
              <a:t>Ведущие </a:t>
            </a:r>
            <a:r>
              <a:rPr lang="ru-RU" sz="2800" b="1" dirty="0">
                <a:solidFill>
                  <a:schemeClr val="tx2"/>
                </a:solidFill>
                <a:cs typeface="+mn-cs"/>
              </a:rPr>
              <a:t>образовательные </a:t>
            </a:r>
            <a:r>
              <a:rPr lang="ru-RU" sz="2800" b="1" dirty="0" smtClean="0">
                <a:solidFill>
                  <a:schemeClr val="tx2"/>
                </a:solidFill>
                <a:cs typeface="+mn-cs"/>
              </a:rPr>
              <a:t>учреждения </a:t>
            </a:r>
            <a:r>
              <a:rPr lang="ru-RU" sz="2800" b="1" dirty="0">
                <a:solidFill>
                  <a:schemeClr val="tx2"/>
                </a:solidFill>
                <a:cs typeface="+mn-cs"/>
              </a:rPr>
              <a:t>России </a:t>
            </a:r>
          </a:p>
        </p:txBody>
      </p:sp>
      <p:sp>
        <p:nvSpPr>
          <p:cNvPr id="3" name="Скругленный прямоугольник 2"/>
          <p:cNvSpPr/>
          <p:nvPr/>
        </p:nvSpPr>
        <p:spPr>
          <a:xfrm>
            <a:off x="271058" y="1124744"/>
            <a:ext cx="1204597" cy="90872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b="1" dirty="0" smtClean="0">
                <a:solidFill>
                  <a:schemeClr val="accent2">
                    <a:lumMod val="50000"/>
                  </a:schemeClr>
                </a:solidFill>
              </a:rPr>
              <a:t> 2010 г.</a:t>
            </a:r>
            <a:endParaRPr lang="ru-RU" b="1" dirty="0">
              <a:solidFill>
                <a:schemeClr val="accent2">
                  <a:lumMod val="50000"/>
                </a:schemeClr>
              </a:solidFill>
            </a:endParaRPr>
          </a:p>
        </p:txBody>
      </p:sp>
      <p:sp>
        <p:nvSpPr>
          <p:cNvPr id="5" name="Прямоугольник 4"/>
          <p:cNvSpPr/>
          <p:nvPr/>
        </p:nvSpPr>
        <p:spPr>
          <a:xfrm>
            <a:off x="1540971" y="1234503"/>
            <a:ext cx="3524970" cy="646331"/>
          </a:xfrm>
          <a:prstGeom prst="rect">
            <a:avLst/>
          </a:prstGeom>
          <a:solidFill>
            <a:schemeClr val="bg2"/>
          </a:solidFill>
        </p:spPr>
        <p:txBody>
          <a:bodyPr wrap="square">
            <a:spAutoFit/>
          </a:bodyPr>
          <a:lstStyle/>
          <a:p>
            <a:pPr>
              <a:defRPr/>
            </a:pPr>
            <a:r>
              <a:rPr lang="ru-RU" dirty="0">
                <a:solidFill>
                  <a:srgbClr val="002060"/>
                </a:solidFill>
              </a:rPr>
              <a:t>«</a:t>
            </a:r>
            <a:r>
              <a:rPr lang="ru-RU" b="1" dirty="0" err="1">
                <a:solidFill>
                  <a:srgbClr val="002060"/>
                </a:solidFill>
              </a:rPr>
              <a:t>Сындасский</a:t>
            </a:r>
            <a:r>
              <a:rPr lang="ru-RU" b="1" dirty="0">
                <a:solidFill>
                  <a:srgbClr val="002060"/>
                </a:solidFill>
              </a:rPr>
              <a:t> детский сад»</a:t>
            </a:r>
          </a:p>
          <a:p>
            <a:pPr>
              <a:defRPr/>
            </a:pPr>
            <a:r>
              <a:rPr lang="ru-RU" b="1" dirty="0">
                <a:solidFill>
                  <a:srgbClr val="002060"/>
                </a:solidFill>
              </a:rPr>
              <a:t>«Белоснежка»</a:t>
            </a:r>
          </a:p>
        </p:txBody>
      </p:sp>
      <p:sp>
        <p:nvSpPr>
          <p:cNvPr id="12" name="Скругленный прямоугольник 11"/>
          <p:cNvSpPr/>
          <p:nvPr/>
        </p:nvSpPr>
        <p:spPr>
          <a:xfrm>
            <a:off x="251520" y="2492896"/>
            <a:ext cx="1204597" cy="90872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smtClean="0">
                <a:solidFill>
                  <a:schemeClr val="accent2">
                    <a:lumMod val="50000"/>
                  </a:schemeClr>
                </a:solidFill>
              </a:rPr>
              <a:t> 2011 г.</a:t>
            </a:r>
            <a:endParaRPr lang="ru-RU" b="1" dirty="0">
              <a:solidFill>
                <a:schemeClr val="accent2">
                  <a:lumMod val="50000"/>
                </a:schemeClr>
              </a:solidFill>
            </a:endParaRPr>
          </a:p>
        </p:txBody>
      </p:sp>
      <p:sp>
        <p:nvSpPr>
          <p:cNvPr id="13" name="Скругленный прямоугольник 12"/>
          <p:cNvSpPr/>
          <p:nvPr/>
        </p:nvSpPr>
        <p:spPr>
          <a:xfrm>
            <a:off x="251520" y="3933056"/>
            <a:ext cx="1204597" cy="90872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b="1" dirty="0" smtClean="0">
                <a:solidFill>
                  <a:srgbClr val="FFFF00"/>
                </a:solidFill>
              </a:rPr>
              <a:t> 2012 г.</a:t>
            </a:r>
            <a:endParaRPr lang="ru-RU" b="1" dirty="0">
              <a:solidFill>
                <a:srgbClr val="FFFF00"/>
              </a:solidFill>
            </a:endParaRPr>
          </a:p>
        </p:txBody>
      </p:sp>
      <p:sp>
        <p:nvSpPr>
          <p:cNvPr id="14" name="Скругленный прямоугольник 13"/>
          <p:cNvSpPr/>
          <p:nvPr/>
        </p:nvSpPr>
        <p:spPr>
          <a:xfrm>
            <a:off x="5292080" y="1131146"/>
            <a:ext cx="1204597" cy="90872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b="1" dirty="0" smtClean="0">
                <a:solidFill>
                  <a:srgbClr val="FFFF00"/>
                </a:solidFill>
              </a:rPr>
              <a:t> </a:t>
            </a:r>
            <a:r>
              <a:rPr lang="ru-RU" b="1" dirty="0" smtClean="0">
                <a:solidFill>
                  <a:schemeClr val="accent2">
                    <a:lumMod val="50000"/>
                  </a:schemeClr>
                </a:solidFill>
              </a:rPr>
              <a:t>2013 г.</a:t>
            </a:r>
            <a:endParaRPr lang="ru-RU" b="1" dirty="0">
              <a:solidFill>
                <a:schemeClr val="accent2">
                  <a:lumMod val="50000"/>
                </a:schemeClr>
              </a:solidFill>
            </a:endParaRPr>
          </a:p>
        </p:txBody>
      </p:sp>
      <p:sp>
        <p:nvSpPr>
          <p:cNvPr id="15" name="Скругленный прямоугольник 14"/>
          <p:cNvSpPr/>
          <p:nvPr/>
        </p:nvSpPr>
        <p:spPr>
          <a:xfrm>
            <a:off x="5292080" y="2492896"/>
            <a:ext cx="1204597" cy="90872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b="1" dirty="0" smtClean="0">
                <a:solidFill>
                  <a:schemeClr val="accent2">
                    <a:lumMod val="50000"/>
                  </a:schemeClr>
                </a:solidFill>
              </a:rPr>
              <a:t> 2014 г.</a:t>
            </a:r>
            <a:endParaRPr lang="ru-RU" b="1" dirty="0">
              <a:solidFill>
                <a:schemeClr val="accent2">
                  <a:lumMod val="50000"/>
                </a:schemeClr>
              </a:solidFill>
            </a:endParaRPr>
          </a:p>
        </p:txBody>
      </p:sp>
      <p:sp>
        <p:nvSpPr>
          <p:cNvPr id="10" name="Прямоугольник 9"/>
          <p:cNvSpPr/>
          <p:nvPr/>
        </p:nvSpPr>
        <p:spPr>
          <a:xfrm>
            <a:off x="1521433" y="2444570"/>
            <a:ext cx="3544508" cy="1200329"/>
          </a:xfrm>
          <a:prstGeom prst="rect">
            <a:avLst/>
          </a:prstGeom>
          <a:solidFill>
            <a:schemeClr val="bg2"/>
          </a:solidFill>
        </p:spPr>
        <p:txBody>
          <a:bodyPr wrap="square">
            <a:spAutoFit/>
          </a:bodyPr>
          <a:lstStyle/>
          <a:p>
            <a:pPr>
              <a:defRPr/>
            </a:pPr>
            <a:r>
              <a:rPr lang="ru-RU" b="1" dirty="0">
                <a:solidFill>
                  <a:srgbClr val="002060"/>
                </a:solidFill>
              </a:rPr>
              <a:t>«Детский сад «Сказка»</a:t>
            </a:r>
          </a:p>
          <a:p>
            <a:pPr>
              <a:defRPr/>
            </a:pPr>
            <a:r>
              <a:rPr lang="ru-RU" b="1" dirty="0">
                <a:solidFill>
                  <a:srgbClr val="002060"/>
                </a:solidFill>
              </a:rPr>
              <a:t>«Детский сад «Морозко»</a:t>
            </a:r>
          </a:p>
          <a:p>
            <a:pPr>
              <a:defRPr/>
            </a:pPr>
            <a:r>
              <a:rPr lang="ru-RU" b="1" dirty="0">
                <a:solidFill>
                  <a:srgbClr val="002060"/>
                </a:solidFill>
              </a:rPr>
              <a:t>«</a:t>
            </a:r>
            <a:r>
              <a:rPr lang="ru-RU" b="1" dirty="0" err="1">
                <a:solidFill>
                  <a:srgbClr val="002060"/>
                </a:solidFill>
              </a:rPr>
              <a:t>Волочанский</a:t>
            </a:r>
            <a:r>
              <a:rPr lang="ru-RU" b="1" dirty="0">
                <a:solidFill>
                  <a:srgbClr val="002060"/>
                </a:solidFill>
              </a:rPr>
              <a:t> детский сад»</a:t>
            </a:r>
          </a:p>
          <a:p>
            <a:pPr>
              <a:defRPr/>
            </a:pPr>
            <a:r>
              <a:rPr lang="ru-RU" b="1" dirty="0">
                <a:solidFill>
                  <a:srgbClr val="002060"/>
                </a:solidFill>
              </a:rPr>
              <a:t>«</a:t>
            </a:r>
            <a:r>
              <a:rPr lang="ru-RU" b="1" dirty="0" err="1">
                <a:solidFill>
                  <a:srgbClr val="002060"/>
                </a:solidFill>
              </a:rPr>
              <a:t>Носковский</a:t>
            </a:r>
            <a:r>
              <a:rPr lang="ru-RU" b="1" dirty="0">
                <a:solidFill>
                  <a:srgbClr val="002060"/>
                </a:solidFill>
              </a:rPr>
              <a:t> детский сад»</a:t>
            </a:r>
          </a:p>
        </p:txBody>
      </p:sp>
      <p:sp>
        <p:nvSpPr>
          <p:cNvPr id="11" name="Прямоугольник 10"/>
          <p:cNvSpPr/>
          <p:nvPr/>
        </p:nvSpPr>
        <p:spPr>
          <a:xfrm>
            <a:off x="1521433" y="4064250"/>
            <a:ext cx="3544508" cy="646331"/>
          </a:xfrm>
          <a:prstGeom prst="rect">
            <a:avLst/>
          </a:prstGeom>
          <a:solidFill>
            <a:schemeClr val="bg2"/>
          </a:solidFill>
        </p:spPr>
        <p:txBody>
          <a:bodyPr wrap="square">
            <a:spAutoFit/>
          </a:bodyPr>
          <a:lstStyle/>
          <a:p>
            <a:pPr>
              <a:defRPr/>
            </a:pPr>
            <a:r>
              <a:rPr lang="ru-RU" b="1" dirty="0">
                <a:solidFill>
                  <a:srgbClr val="002060"/>
                </a:solidFill>
              </a:rPr>
              <a:t>Детский сад «Сказка»</a:t>
            </a:r>
          </a:p>
          <a:p>
            <a:pPr>
              <a:defRPr/>
            </a:pPr>
            <a:r>
              <a:rPr lang="ru-RU" b="1" dirty="0">
                <a:solidFill>
                  <a:srgbClr val="002060"/>
                </a:solidFill>
              </a:rPr>
              <a:t>Детский сад Морозко»</a:t>
            </a:r>
          </a:p>
        </p:txBody>
      </p:sp>
      <p:sp>
        <p:nvSpPr>
          <p:cNvPr id="16" name="Прямоугольник 15"/>
          <p:cNvSpPr/>
          <p:nvPr/>
        </p:nvSpPr>
        <p:spPr>
          <a:xfrm>
            <a:off x="6561993" y="1262340"/>
            <a:ext cx="1888530" cy="646331"/>
          </a:xfrm>
          <a:prstGeom prst="rect">
            <a:avLst/>
          </a:prstGeom>
          <a:solidFill>
            <a:schemeClr val="bg2"/>
          </a:solidFill>
        </p:spPr>
        <p:txBody>
          <a:bodyPr wrap="none">
            <a:spAutoFit/>
          </a:bodyPr>
          <a:lstStyle/>
          <a:p>
            <a:pPr>
              <a:defRPr/>
            </a:pPr>
            <a:r>
              <a:rPr lang="ru-RU" b="1" dirty="0">
                <a:solidFill>
                  <a:srgbClr val="002060"/>
                </a:solidFill>
              </a:rPr>
              <a:t>«</a:t>
            </a:r>
            <a:r>
              <a:rPr lang="ru-RU" b="1" dirty="0" err="1">
                <a:solidFill>
                  <a:srgbClr val="002060"/>
                </a:solidFill>
              </a:rPr>
              <a:t>Волочанский</a:t>
            </a:r>
            <a:r>
              <a:rPr lang="ru-RU" b="1" dirty="0">
                <a:solidFill>
                  <a:srgbClr val="002060"/>
                </a:solidFill>
              </a:rPr>
              <a:t> </a:t>
            </a:r>
            <a:endParaRPr lang="ru-RU" b="1" dirty="0" smtClean="0">
              <a:solidFill>
                <a:srgbClr val="002060"/>
              </a:solidFill>
            </a:endParaRPr>
          </a:p>
          <a:p>
            <a:pPr>
              <a:defRPr/>
            </a:pPr>
            <a:r>
              <a:rPr lang="ru-RU" b="1" dirty="0" smtClean="0">
                <a:solidFill>
                  <a:srgbClr val="002060"/>
                </a:solidFill>
              </a:rPr>
              <a:t>детский </a:t>
            </a:r>
            <a:r>
              <a:rPr lang="ru-RU" b="1" dirty="0">
                <a:solidFill>
                  <a:srgbClr val="002060"/>
                </a:solidFill>
              </a:rPr>
              <a:t>сад»</a:t>
            </a:r>
          </a:p>
        </p:txBody>
      </p:sp>
      <p:sp>
        <p:nvSpPr>
          <p:cNvPr id="17" name="Прямоугольник 16"/>
          <p:cNvSpPr/>
          <p:nvPr/>
        </p:nvSpPr>
        <p:spPr>
          <a:xfrm>
            <a:off x="6551107" y="2721568"/>
            <a:ext cx="1779270" cy="646331"/>
          </a:xfrm>
          <a:prstGeom prst="rect">
            <a:avLst/>
          </a:prstGeom>
          <a:solidFill>
            <a:schemeClr val="bg2"/>
          </a:solidFill>
        </p:spPr>
        <p:txBody>
          <a:bodyPr wrap="none">
            <a:spAutoFit/>
          </a:bodyPr>
          <a:lstStyle/>
          <a:p>
            <a:pPr>
              <a:defRPr/>
            </a:pPr>
            <a:r>
              <a:rPr lang="ru-RU" b="1" dirty="0">
                <a:solidFill>
                  <a:srgbClr val="002060"/>
                </a:solidFill>
              </a:rPr>
              <a:t>«Детский сад </a:t>
            </a:r>
            <a:endParaRPr lang="ru-RU" b="1" dirty="0" smtClean="0">
              <a:solidFill>
                <a:srgbClr val="002060"/>
              </a:solidFill>
            </a:endParaRPr>
          </a:p>
          <a:p>
            <a:pPr>
              <a:defRPr/>
            </a:pPr>
            <a:r>
              <a:rPr lang="ru-RU" b="1" dirty="0" smtClean="0">
                <a:solidFill>
                  <a:srgbClr val="002060"/>
                </a:solidFill>
              </a:rPr>
              <a:t>«</a:t>
            </a:r>
            <a:r>
              <a:rPr lang="ru-RU" b="1" dirty="0">
                <a:solidFill>
                  <a:srgbClr val="002060"/>
                </a:solidFill>
              </a:rPr>
              <a:t>Льдинка»</a:t>
            </a:r>
          </a:p>
        </p:txBody>
      </p:sp>
      <p:pic>
        <p:nvPicPr>
          <p:cNvPr id="4098" name="Picture 2" descr="F:\Мои рисунки\PNG-рисунок\люди\младенцы\76dbb4c97e25.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551108" y="3248514"/>
            <a:ext cx="2622846" cy="272896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027576" y="3967527"/>
            <a:ext cx="8001000" cy="4216400"/>
          </a:xfrm>
          <a:prstGeom prst="rect">
            <a:avLst/>
          </a:prstGeom>
        </p:spPr>
        <p:txBody>
          <a:bodyPr>
            <a:spAutoFit/>
          </a:bodyPr>
          <a:lstStyle/>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sz="1600" b="1" dirty="0">
              <a:solidFill>
                <a:schemeClr val="accent2">
                  <a:lumMod val="75000"/>
                </a:schemeClr>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sz="2000" b="1" dirty="0">
              <a:solidFill>
                <a:srgbClr val="0C788E"/>
              </a:solidFill>
            </a:endParaRPr>
          </a:p>
          <a:p>
            <a:pPr>
              <a:buClr>
                <a:srgbClr val="A5B592"/>
              </a:buClr>
              <a:defRPr/>
            </a:pPr>
            <a:endParaRPr lang="ru-RU" dirty="0">
              <a:solidFill>
                <a:schemeClr val="accent1">
                  <a:lumMod val="75000"/>
                </a:schemeClr>
              </a:solidFill>
            </a:endParaRPr>
          </a:p>
          <a:p>
            <a:pPr>
              <a:buFont typeface="Arial" charset="0"/>
              <a:buNone/>
              <a:defRPr/>
            </a:pPr>
            <a:endParaRPr lang="ru-RU" dirty="0">
              <a:solidFill>
                <a:schemeClr val="accent1">
                  <a:lumMod val="75000"/>
                </a:schemeClr>
              </a:solidFill>
            </a:endParaRPr>
          </a:p>
        </p:txBody>
      </p:sp>
      <p:sp>
        <p:nvSpPr>
          <p:cNvPr id="4" name="Прямоугольник 3"/>
          <p:cNvSpPr/>
          <p:nvPr/>
        </p:nvSpPr>
        <p:spPr>
          <a:xfrm>
            <a:off x="6804248" y="3140968"/>
            <a:ext cx="7429500" cy="3416320"/>
          </a:xfrm>
          <a:prstGeom prst="rect">
            <a:avLst/>
          </a:prstGeom>
        </p:spPr>
        <p:txBody>
          <a:bodyPr>
            <a:spAutoFit/>
          </a:bodyPr>
          <a:lstStyle/>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a:p>
            <a:pPr>
              <a:defRPr/>
            </a:pPr>
            <a:endParaRPr lang="ru-RU" b="1" dirty="0">
              <a:solidFill>
                <a:schemeClr val="accent1">
                  <a:lumMod val="75000"/>
                </a:schemeClr>
              </a:solidFill>
            </a:endParaRPr>
          </a:p>
        </p:txBody>
      </p:sp>
      <p:sp>
        <p:nvSpPr>
          <p:cNvPr id="5" name="Прямоугольник 4"/>
          <p:cNvSpPr/>
          <p:nvPr/>
        </p:nvSpPr>
        <p:spPr>
          <a:xfrm>
            <a:off x="3407026" y="6245224"/>
            <a:ext cx="5715000" cy="430887"/>
          </a:xfrm>
          <a:prstGeom prst="rect">
            <a:avLst/>
          </a:prstGeom>
        </p:spPr>
        <p:txBody>
          <a:bodyPr>
            <a:spAutoFit/>
          </a:bodyPr>
          <a:lstStyle/>
          <a:p>
            <a:pPr algn="r" eaLnBrk="0" hangingPunct="0">
              <a:defRPr/>
            </a:pPr>
            <a:r>
              <a:rPr lang="ru-RU" sz="2200" b="1" dirty="0" smtClean="0">
                <a:solidFill>
                  <a:schemeClr val="bg1"/>
                </a:solidFill>
              </a:rPr>
              <a:t>НАЦИОНАЛЬНЫЙ РЕЕСТР</a:t>
            </a:r>
            <a:endParaRPr lang="ru-RU" sz="2200" b="1" dirty="0">
              <a:solidFill>
                <a:schemeClr val="bg1"/>
              </a:solidFill>
            </a:endParaRPr>
          </a:p>
        </p:txBody>
      </p:sp>
      <p:sp>
        <p:nvSpPr>
          <p:cNvPr id="6" name="Прямоугольник 5"/>
          <p:cNvSpPr/>
          <p:nvPr/>
        </p:nvSpPr>
        <p:spPr>
          <a:xfrm>
            <a:off x="251520" y="116632"/>
            <a:ext cx="9127937" cy="523220"/>
          </a:xfrm>
          <a:prstGeom prst="rect">
            <a:avLst/>
          </a:prstGeom>
        </p:spPr>
        <p:txBody>
          <a:bodyPr wrap="square">
            <a:spAutoFit/>
          </a:bodyPr>
          <a:lstStyle/>
          <a:p>
            <a:r>
              <a:rPr lang="ru-RU" sz="2800" b="1" dirty="0" smtClean="0">
                <a:solidFill>
                  <a:schemeClr val="tx2"/>
                </a:solidFill>
                <a:cs typeface="+mn-cs"/>
              </a:rPr>
              <a:t>Ведущие </a:t>
            </a:r>
            <a:r>
              <a:rPr lang="ru-RU" sz="2800" b="1" dirty="0">
                <a:solidFill>
                  <a:schemeClr val="tx2"/>
                </a:solidFill>
                <a:cs typeface="+mn-cs"/>
              </a:rPr>
              <a:t>образовательные </a:t>
            </a:r>
            <a:r>
              <a:rPr lang="ru-RU" sz="2800" b="1" dirty="0" smtClean="0">
                <a:solidFill>
                  <a:schemeClr val="tx2"/>
                </a:solidFill>
                <a:cs typeface="+mn-cs"/>
              </a:rPr>
              <a:t>учреждения </a:t>
            </a:r>
            <a:r>
              <a:rPr lang="ru-RU" sz="2800" b="1" dirty="0">
                <a:solidFill>
                  <a:schemeClr val="tx2"/>
                </a:solidFill>
                <a:cs typeface="+mn-cs"/>
              </a:rPr>
              <a:t>России </a:t>
            </a:r>
          </a:p>
        </p:txBody>
      </p:sp>
      <p:sp>
        <p:nvSpPr>
          <p:cNvPr id="7" name="Скругленный прямоугольник 6"/>
          <p:cNvSpPr/>
          <p:nvPr/>
        </p:nvSpPr>
        <p:spPr>
          <a:xfrm>
            <a:off x="271058" y="1124744"/>
            <a:ext cx="1204597" cy="90872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smtClean="0">
                <a:solidFill>
                  <a:srgbClr val="FFFF00"/>
                </a:solidFill>
              </a:rPr>
              <a:t> 2009 г.</a:t>
            </a:r>
            <a:endParaRPr lang="ru-RU" b="1" dirty="0">
              <a:solidFill>
                <a:srgbClr val="FFFF00"/>
              </a:solidFill>
            </a:endParaRPr>
          </a:p>
        </p:txBody>
      </p:sp>
      <p:sp>
        <p:nvSpPr>
          <p:cNvPr id="8" name="Прямоугольник 7"/>
          <p:cNvSpPr/>
          <p:nvPr/>
        </p:nvSpPr>
        <p:spPr>
          <a:xfrm>
            <a:off x="1540971" y="1234503"/>
            <a:ext cx="3524970" cy="646331"/>
          </a:xfrm>
          <a:prstGeom prst="rect">
            <a:avLst/>
          </a:prstGeom>
          <a:solidFill>
            <a:schemeClr val="bg2"/>
          </a:solidFill>
        </p:spPr>
        <p:txBody>
          <a:bodyPr wrap="square">
            <a:spAutoFit/>
          </a:bodyPr>
          <a:lstStyle/>
          <a:p>
            <a:pPr>
              <a:defRPr/>
            </a:pPr>
            <a:r>
              <a:rPr lang="ru-RU" b="1" dirty="0">
                <a:solidFill>
                  <a:srgbClr val="002060"/>
                </a:solidFill>
              </a:rPr>
              <a:t>«Дудинская гимназия»</a:t>
            </a:r>
          </a:p>
          <a:p>
            <a:pPr>
              <a:defRPr/>
            </a:pPr>
            <a:r>
              <a:rPr lang="ru-RU" b="1" dirty="0">
                <a:solidFill>
                  <a:srgbClr val="002060"/>
                </a:solidFill>
              </a:rPr>
              <a:t>«Дудинская СОШ №7»</a:t>
            </a:r>
          </a:p>
        </p:txBody>
      </p:sp>
      <p:sp>
        <p:nvSpPr>
          <p:cNvPr id="9" name="Скругленный прямоугольник 8"/>
          <p:cNvSpPr/>
          <p:nvPr/>
        </p:nvSpPr>
        <p:spPr>
          <a:xfrm>
            <a:off x="251520" y="2253190"/>
            <a:ext cx="1204597" cy="90872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smtClean="0">
                <a:solidFill>
                  <a:srgbClr val="002060"/>
                </a:solidFill>
              </a:rPr>
              <a:t> 2010 г.</a:t>
            </a:r>
            <a:endParaRPr lang="ru-RU" b="1" dirty="0">
              <a:solidFill>
                <a:srgbClr val="002060"/>
              </a:solidFill>
            </a:endParaRPr>
          </a:p>
        </p:txBody>
      </p:sp>
      <p:sp>
        <p:nvSpPr>
          <p:cNvPr id="10" name="Скругленный прямоугольник 9"/>
          <p:cNvSpPr/>
          <p:nvPr/>
        </p:nvSpPr>
        <p:spPr>
          <a:xfrm>
            <a:off x="251520" y="3501008"/>
            <a:ext cx="1204597" cy="90872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smtClean="0">
                <a:solidFill>
                  <a:srgbClr val="FFFF00"/>
                </a:solidFill>
              </a:rPr>
              <a:t> 2011 г.</a:t>
            </a:r>
            <a:endParaRPr lang="ru-RU" b="1" dirty="0">
              <a:solidFill>
                <a:srgbClr val="FFFF00"/>
              </a:solidFill>
            </a:endParaRPr>
          </a:p>
        </p:txBody>
      </p:sp>
      <p:sp>
        <p:nvSpPr>
          <p:cNvPr id="11" name="Скругленный прямоугольник 10"/>
          <p:cNvSpPr/>
          <p:nvPr/>
        </p:nvSpPr>
        <p:spPr>
          <a:xfrm>
            <a:off x="5292080" y="1131146"/>
            <a:ext cx="1204597" cy="90872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smtClean="0">
                <a:solidFill>
                  <a:srgbClr val="002060"/>
                </a:solidFill>
              </a:rPr>
              <a:t> 2013 г.</a:t>
            </a:r>
            <a:endParaRPr lang="ru-RU" b="1" dirty="0">
              <a:solidFill>
                <a:srgbClr val="002060"/>
              </a:solidFill>
            </a:endParaRPr>
          </a:p>
        </p:txBody>
      </p:sp>
      <p:sp>
        <p:nvSpPr>
          <p:cNvPr id="13" name="Прямоугольник 12"/>
          <p:cNvSpPr/>
          <p:nvPr/>
        </p:nvSpPr>
        <p:spPr>
          <a:xfrm>
            <a:off x="1521433" y="2204864"/>
            <a:ext cx="3544508" cy="1200329"/>
          </a:xfrm>
          <a:prstGeom prst="rect">
            <a:avLst/>
          </a:prstGeom>
          <a:solidFill>
            <a:schemeClr val="bg2"/>
          </a:solidFill>
        </p:spPr>
        <p:txBody>
          <a:bodyPr wrap="square">
            <a:spAutoFit/>
          </a:bodyPr>
          <a:lstStyle/>
          <a:p>
            <a:pPr>
              <a:defRPr/>
            </a:pPr>
            <a:r>
              <a:rPr lang="ru-RU" b="1" dirty="0">
                <a:solidFill>
                  <a:srgbClr val="002060"/>
                </a:solidFill>
              </a:rPr>
              <a:t>«Дудинская СОШ №1»</a:t>
            </a:r>
          </a:p>
          <a:p>
            <a:pPr>
              <a:defRPr/>
            </a:pPr>
            <a:r>
              <a:rPr lang="ru-RU" b="1" dirty="0" smtClean="0">
                <a:solidFill>
                  <a:srgbClr val="002060"/>
                </a:solidFill>
              </a:rPr>
              <a:t>«</a:t>
            </a:r>
            <a:r>
              <a:rPr lang="ru-RU" b="1" dirty="0">
                <a:solidFill>
                  <a:srgbClr val="002060"/>
                </a:solidFill>
              </a:rPr>
              <a:t>Дудинская СОШ №5»</a:t>
            </a:r>
          </a:p>
          <a:p>
            <a:pPr>
              <a:defRPr/>
            </a:pPr>
            <a:r>
              <a:rPr lang="ru-RU" b="1" dirty="0" smtClean="0">
                <a:solidFill>
                  <a:srgbClr val="002060"/>
                </a:solidFill>
              </a:rPr>
              <a:t>Центр </a:t>
            </a:r>
            <a:r>
              <a:rPr lang="ru-RU" b="1" dirty="0">
                <a:solidFill>
                  <a:srgbClr val="002060"/>
                </a:solidFill>
              </a:rPr>
              <a:t>туризма и творчества «Юниор»</a:t>
            </a:r>
          </a:p>
        </p:txBody>
      </p:sp>
      <p:sp>
        <p:nvSpPr>
          <p:cNvPr id="14" name="Прямоугольник 13"/>
          <p:cNvSpPr/>
          <p:nvPr/>
        </p:nvSpPr>
        <p:spPr>
          <a:xfrm>
            <a:off x="1521433" y="3632202"/>
            <a:ext cx="3544508" cy="646331"/>
          </a:xfrm>
          <a:prstGeom prst="rect">
            <a:avLst/>
          </a:prstGeom>
          <a:solidFill>
            <a:schemeClr val="bg2"/>
          </a:solidFill>
        </p:spPr>
        <p:txBody>
          <a:bodyPr wrap="square">
            <a:spAutoFit/>
          </a:bodyPr>
          <a:lstStyle/>
          <a:p>
            <a:pPr>
              <a:buClr>
                <a:srgbClr val="A5B592"/>
              </a:buClr>
              <a:defRPr/>
            </a:pPr>
            <a:r>
              <a:rPr lang="ru-RU" b="1" dirty="0">
                <a:solidFill>
                  <a:srgbClr val="002060"/>
                </a:solidFill>
              </a:rPr>
              <a:t>«Дудинская СОШ №3»</a:t>
            </a:r>
          </a:p>
          <a:p>
            <a:pPr>
              <a:buClr>
                <a:srgbClr val="A5B592"/>
              </a:buClr>
              <a:defRPr/>
            </a:pPr>
            <a:r>
              <a:rPr lang="ru-RU" b="1" dirty="0" smtClean="0">
                <a:solidFill>
                  <a:srgbClr val="002060"/>
                </a:solidFill>
              </a:rPr>
              <a:t>«</a:t>
            </a:r>
            <a:r>
              <a:rPr lang="ru-RU" b="1" dirty="0">
                <a:solidFill>
                  <a:srgbClr val="002060"/>
                </a:solidFill>
              </a:rPr>
              <a:t>Дудинская СОШ №4»</a:t>
            </a:r>
            <a:endParaRPr lang="ru-RU" dirty="0">
              <a:solidFill>
                <a:srgbClr val="002060"/>
              </a:solidFill>
            </a:endParaRPr>
          </a:p>
        </p:txBody>
      </p:sp>
      <p:sp>
        <p:nvSpPr>
          <p:cNvPr id="15" name="Прямоугольник 14"/>
          <p:cNvSpPr/>
          <p:nvPr/>
        </p:nvSpPr>
        <p:spPr>
          <a:xfrm>
            <a:off x="6561993" y="1262340"/>
            <a:ext cx="1465658" cy="646331"/>
          </a:xfrm>
          <a:prstGeom prst="rect">
            <a:avLst/>
          </a:prstGeom>
          <a:solidFill>
            <a:schemeClr val="bg2"/>
          </a:solidFill>
        </p:spPr>
        <p:txBody>
          <a:bodyPr wrap="none">
            <a:spAutoFit/>
          </a:bodyPr>
          <a:lstStyle/>
          <a:p>
            <a:pPr>
              <a:defRPr/>
            </a:pPr>
            <a:r>
              <a:rPr lang="ru-RU" b="1" dirty="0">
                <a:solidFill>
                  <a:srgbClr val="002060"/>
                </a:solidFill>
              </a:rPr>
              <a:t>ДЮСШ </a:t>
            </a:r>
            <a:endParaRPr lang="ru-RU" b="1" dirty="0" smtClean="0">
              <a:solidFill>
                <a:srgbClr val="002060"/>
              </a:solidFill>
            </a:endParaRPr>
          </a:p>
          <a:p>
            <a:pPr>
              <a:defRPr/>
            </a:pPr>
            <a:r>
              <a:rPr lang="ru-RU" b="1" dirty="0" smtClean="0">
                <a:solidFill>
                  <a:srgbClr val="002060"/>
                </a:solidFill>
              </a:rPr>
              <a:t>им</a:t>
            </a:r>
            <a:r>
              <a:rPr lang="ru-RU" b="1" dirty="0">
                <a:solidFill>
                  <a:srgbClr val="002060"/>
                </a:solidFill>
              </a:rPr>
              <a:t>. </a:t>
            </a:r>
            <a:r>
              <a:rPr lang="ru-RU" b="1" dirty="0" err="1">
                <a:solidFill>
                  <a:srgbClr val="002060"/>
                </a:solidFill>
              </a:rPr>
              <a:t>Кизима</a:t>
            </a:r>
            <a:endParaRPr lang="ru-RU" b="1" dirty="0">
              <a:solidFill>
                <a:srgbClr val="002060"/>
              </a:solidFill>
            </a:endParaRPr>
          </a:p>
        </p:txBody>
      </p:sp>
      <p:sp>
        <p:nvSpPr>
          <p:cNvPr id="16" name="Прямоугольник 15"/>
          <p:cNvSpPr/>
          <p:nvPr/>
        </p:nvSpPr>
        <p:spPr>
          <a:xfrm>
            <a:off x="6571866" y="2167571"/>
            <a:ext cx="2550160" cy="3139321"/>
          </a:xfrm>
          <a:prstGeom prst="rect">
            <a:avLst/>
          </a:prstGeom>
          <a:solidFill>
            <a:schemeClr val="bg2"/>
          </a:solidFill>
        </p:spPr>
        <p:txBody>
          <a:bodyPr wrap="square">
            <a:spAutoFit/>
          </a:bodyPr>
          <a:lstStyle/>
          <a:p>
            <a:pPr>
              <a:defRPr/>
            </a:pPr>
            <a:r>
              <a:rPr lang="ru-RU" b="1" dirty="0">
                <a:solidFill>
                  <a:srgbClr val="002060"/>
                </a:solidFill>
              </a:rPr>
              <a:t>Центр туризма и </a:t>
            </a:r>
            <a:endParaRPr lang="ru-RU" b="1" dirty="0" smtClean="0">
              <a:solidFill>
                <a:srgbClr val="002060"/>
              </a:solidFill>
            </a:endParaRPr>
          </a:p>
          <a:p>
            <a:pPr>
              <a:defRPr/>
            </a:pPr>
            <a:r>
              <a:rPr lang="ru-RU" b="1" dirty="0" smtClean="0">
                <a:solidFill>
                  <a:srgbClr val="002060"/>
                </a:solidFill>
              </a:rPr>
              <a:t>творчества </a:t>
            </a:r>
            <a:r>
              <a:rPr lang="ru-RU" b="1" dirty="0">
                <a:solidFill>
                  <a:srgbClr val="002060"/>
                </a:solidFill>
              </a:rPr>
              <a:t>«Юниор»</a:t>
            </a:r>
          </a:p>
          <a:p>
            <a:pPr>
              <a:defRPr/>
            </a:pPr>
            <a:r>
              <a:rPr lang="ru-RU" b="1" dirty="0">
                <a:solidFill>
                  <a:srgbClr val="002060"/>
                </a:solidFill>
              </a:rPr>
              <a:t> «</a:t>
            </a:r>
            <a:r>
              <a:rPr lang="ru-RU" b="1" dirty="0" err="1">
                <a:solidFill>
                  <a:srgbClr val="002060"/>
                </a:solidFill>
              </a:rPr>
              <a:t>Хатангская</a:t>
            </a:r>
            <a:r>
              <a:rPr lang="ru-RU" b="1" dirty="0">
                <a:solidFill>
                  <a:srgbClr val="002060"/>
                </a:solidFill>
              </a:rPr>
              <a:t> СШ №1»</a:t>
            </a:r>
          </a:p>
          <a:p>
            <a:pPr>
              <a:defRPr/>
            </a:pPr>
            <a:r>
              <a:rPr lang="ru-RU" b="1" dirty="0">
                <a:solidFill>
                  <a:srgbClr val="002060"/>
                </a:solidFill>
              </a:rPr>
              <a:t> «</a:t>
            </a:r>
            <a:r>
              <a:rPr lang="ru-RU" b="1" dirty="0" err="1">
                <a:solidFill>
                  <a:srgbClr val="002060"/>
                </a:solidFill>
              </a:rPr>
              <a:t>Катырыкская</a:t>
            </a:r>
            <a:r>
              <a:rPr lang="ru-RU" b="1" dirty="0">
                <a:solidFill>
                  <a:srgbClr val="002060"/>
                </a:solidFill>
              </a:rPr>
              <a:t> НШ-ДС»</a:t>
            </a:r>
          </a:p>
          <a:p>
            <a:pPr>
              <a:defRPr/>
            </a:pPr>
            <a:r>
              <a:rPr lang="ru-RU" b="1" dirty="0">
                <a:solidFill>
                  <a:srgbClr val="002060"/>
                </a:solidFill>
              </a:rPr>
              <a:t> «</a:t>
            </a:r>
            <a:r>
              <a:rPr lang="ru-RU" b="1" dirty="0" err="1">
                <a:solidFill>
                  <a:srgbClr val="002060"/>
                </a:solidFill>
              </a:rPr>
              <a:t>Сындасская</a:t>
            </a:r>
            <a:r>
              <a:rPr lang="ru-RU" b="1" dirty="0">
                <a:solidFill>
                  <a:srgbClr val="002060"/>
                </a:solidFill>
              </a:rPr>
              <a:t> НШ-И»</a:t>
            </a:r>
          </a:p>
          <a:p>
            <a:pPr>
              <a:defRPr/>
            </a:pPr>
            <a:r>
              <a:rPr lang="ru-RU" b="1" dirty="0">
                <a:solidFill>
                  <a:srgbClr val="002060"/>
                </a:solidFill>
              </a:rPr>
              <a:t> «</a:t>
            </a:r>
            <a:r>
              <a:rPr lang="ru-RU" b="1" dirty="0" err="1">
                <a:solidFill>
                  <a:srgbClr val="002060"/>
                </a:solidFill>
              </a:rPr>
              <a:t>Волочанская</a:t>
            </a:r>
            <a:r>
              <a:rPr lang="ru-RU" b="1" dirty="0">
                <a:solidFill>
                  <a:srgbClr val="002060"/>
                </a:solidFill>
              </a:rPr>
              <a:t> СШ №15»</a:t>
            </a:r>
          </a:p>
        </p:txBody>
      </p:sp>
      <p:sp>
        <p:nvSpPr>
          <p:cNvPr id="12" name="Скругленный прямоугольник 11"/>
          <p:cNvSpPr/>
          <p:nvPr/>
        </p:nvSpPr>
        <p:spPr>
          <a:xfrm>
            <a:off x="5292080" y="2204864"/>
            <a:ext cx="1204597" cy="90872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smtClean="0">
                <a:solidFill>
                  <a:srgbClr val="FFFF00"/>
                </a:solidFill>
              </a:rPr>
              <a:t> 2014 г.</a:t>
            </a:r>
            <a:endParaRPr lang="ru-RU" b="1" dirty="0">
              <a:solidFill>
                <a:srgbClr val="FFFF00"/>
              </a:solidFill>
            </a:endParaRPr>
          </a:p>
        </p:txBody>
      </p:sp>
      <p:pic>
        <p:nvPicPr>
          <p:cNvPr id="5123" name="Picture 3" descr="F:\Мои рисунки\PNG-рисунок\люди\мальчики\61d9df4d3573.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997879" y="3101581"/>
            <a:ext cx="2638177" cy="2853898"/>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 Box 1"/>
          <p:cNvSpPr txBox="1">
            <a:spLocks noChangeArrowheads="1"/>
          </p:cNvSpPr>
          <p:nvPr/>
        </p:nvSpPr>
        <p:spPr bwMode="auto">
          <a:xfrm>
            <a:off x="9214757"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r" eaLnBrk="1" hangingPunct="1"/>
            <a:r>
              <a:rPr lang="ru-RU" sz="1400" dirty="0" smtClean="0">
                <a:solidFill>
                  <a:srgbClr val="000000"/>
                </a:solidFill>
              </a:rPr>
              <a:t>10</a:t>
            </a:r>
          </a:p>
          <a:p>
            <a:pPr algn="r" eaLnBrk="1" hangingPunct="1"/>
            <a:endParaRPr lang="ru-RU" sz="1400" dirty="0">
              <a:solidFill>
                <a:srgbClr val="000000"/>
              </a:solidFill>
            </a:endParaRPr>
          </a:p>
        </p:txBody>
      </p:sp>
    </p:spTree>
    <p:extLst>
      <p:ext uri="{BB962C8B-B14F-4D97-AF65-F5344CB8AC3E}">
        <p14:creationId xmlns="" xmlns:p14="http://schemas.microsoft.com/office/powerpoint/2010/main" val="284344261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93903" y="-48345"/>
            <a:ext cx="892968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800" b="1" dirty="0">
                <a:solidFill>
                  <a:schemeClr val="tx2"/>
                </a:solidFill>
                <a:cs typeface="+mn-cs"/>
              </a:rPr>
              <a:t>Р</a:t>
            </a:r>
            <a:r>
              <a:rPr lang="ru-RU" sz="2800" b="1" dirty="0" smtClean="0">
                <a:solidFill>
                  <a:schemeClr val="tx2"/>
                </a:solidFill>
                <a:cs typeface="+mn-cs"/>
              </a:rPr>
              <a:t>ейтинг </a:t>
            </a:r>
            <a:r>
              <a:rPr lang="ru-RU" sz="2800" b="1" dirty="0">
                <a:solidFill>
                  <a:schemeClr val="tx2"/>
                </a:solidFill>
                <a:cs typeface="+mn-cs"/>
              </a:rPr>
              <a:t>муниципальных (государственных) детских садов России – </a:t>
            </a:r>
            <a:r>
              <a:rPr lang="ru-RU" sz="2800" b="1" dirty="0" smtClean="0">
                <a:solidFill>
                  <a:schemeClr val="tx2"/>
                </a:solidFill>
                <a:cs typeface="+mn-cs"/>
              </a:rPr>
              <a:t>2014</a:t>
            </a:r>
            <a:endParaRPr lang="ru-RU" sz="2000" b="1" dirty="0">
              <a:solidFill>
                <a:schemeClr val="tx2"/>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317815575"/>
              </p:ext>
            </p:extLst>
          </p:nvPr>
        </p:nvGraphicFramePr>
        <p:xfrm>
          <a:off x="258550" y="1052735"/>
          <a:ext cx="8643938" cy="4608514"/>
        </p:xfrm>
        <a:graphic>
          <a:graphicData uri="http://schemas.openxmlformats.org/drawingml/2006/table">
            <a:tbl>
              <a:tblPr>
                <a:tableStyleId>{BC89EF96-8CEA-46FF-86C4-4CE0E7609802}</a:tableStyleId>
              </a:tblPr>
              <a:tblGrid>
                <a:gridCol w="1651000"/>
                <a:gridCol w="1263650"/>
                <a:gridCol w="1262063"/>
                <a:gridCol w="1262062"/>
                <a:gridCol w="1262063"/>
                <a:gridCol w="1943100"/>
              </a:tblGrid>
              <a:tr h="752752">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Позиция  </a:t>
                      </a:r>
                      <a:endParaRPr kumimoji="0" lang="ru-RU" sz="1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Итоговый рейтинг</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Условия</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err="1" smtClean="0">
                          <a:ln>
                            <a:noFill/>
                          </a:ln>
                          <a:solidFill>
                            <a:srgbClr val="002060"/>
                          </a:solidFill>
                          <a:effectLst/>
                        </a:rPr>
                        <a:t>Педкадры</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002060"/>
                          </a:solidFill>
                          <a:effectLst/>
                        </a:rPr>
                        <a:t>Дополнительные услуги</a:t>
                      </a:r>
                      <a:endParaRPr kumimoji="0" lang="ru-RU" sz="18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FF0000"/>
                          </a:solidFill>
                          <a:effectLst/>
                        </a:rPr>
                        <a:t>Сказка</a:t>
                      </a:r>
                      <a:endParaRPr kumimoji="0" lang="ru-RU" sz="2000" b="1" i="0" u="none" strike="noStrike" cap="none" normalizeH="0" baseline="0" dirty="0" smtClean="0">
                        <a:ln>
                          <a:noFill/>
                        </a:ln>
                        <a:solidFill>
                          <a:srgbClr val="FF000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FF0000"/>
                          </a:solidFill>
                          <a:effectLst/>
                        </a:rPr>
                        <a:t> №64</a:t>
                      </a:r>
                      <a:endParaRPr kumimoji="0" lang="ru-RU" sz="1800" b="1" i="0" u="none" strike="noStrike" cap="none" normalizeH="0" baseline="0" dirty="0" smtClean="0">
                        <a:ln>
                          <a:noFill/>
                        </a:ln>
                        <a:solidFill>
                          <a:srgbClr val="FF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52,71%</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60,58%</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37,88%</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60,95%</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rPr>
                        <a:t>Забава </a:t>
                      </a:r>
                      <a:endParaRPr kumimoji="0" lang="ru-RU" sz="20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№116</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51,17%</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58,78%</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34,94%</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62,43</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rPr>
                        <a:t> Белоснежка</a:t>
                      </a:r>
                      <a:endParaRPr kumimoji="0" lang="ru-RU" sz="20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 №279</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48,75%</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58,94%</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30,07%</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58,49</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rPr>
                        <a:t>Морозко </a:t>
                      </a:r>
                      <a:endParaRPr kumimoji="0" lang="ru-RU" sz="20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 № 502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47,14%</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56,89%</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34,97%</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46,50%</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rPr>
                        <a:t>Рябинка </a:t>
                      </a:r>
                      <a:endParaRPr kumimoji="0" lang="ru-RU" sz="20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 № 519 </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46,98%</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53,64%</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25,54%</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69,53</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r h="6426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rPr>
                        <a:t>Льдинка</a:t>
                      </a:r>
                      <a:endParaRPr kumimoji="0" lang="ru-RU" sz="2000" b="1" i="0" u="none" strike="noStrike" cap="none" normalizeH="0" baseline="0" dirty="0" smtClean="0">
                        <a:ln>
                          <a:noFill/>
                        </a:ln>
                        <a:solidFill>
                          <a:srgbClr val="002060"/>
                        </a:solidFill>
                        <a:effectLst/>
                        <a:latin typeface="Calibri" pitchFamily="34" charset="0"/>
                        <a:cs typeface="Times New Roman" pitchFamily="18" charset="0"/>
                      </a:endParaRPr>
                    </a:p>
                  </a:txBody>
                  <a:tcPr marL="68580" marR="68580" marT="0" marB="0" anchor="ctr" horzOverflow="overflow">
                    <a:cell3D prstMaterial="dkEdge">
                      <a:bevel prst="riblet"/>
                      <a:lightRig rig="flood" dir="t"/>
                    </a:cell3D>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u="none" strike="noStrike" cap="none" normalizeH="0" baseline="0" dirty="0" smtClean="0">
                          <a:ln>
                            <a:noFill/>
                          </a:ln>
                          <a:solidFill>
                            <a:srgbClr val="C00000"/>
                          </a:solidFill>
                          <a:effectLst/>
                        </a:rPr>
                        <a:t> № 740</a:t>
                      </a:r>
                      <a:endParaRPr kumimoji="0" lang="ru-RU" sz="1800" b="1" i="0" u="none" strike="noStrike" cap="none" normalizeH="0" baseline="0" dirty="0" smtClean="0">
                        <a:ln>
                          <a:noFill/>
                        </a:ln>
                        <a:solidFill>
                          <a:srgbClr val="C00000"/>
                        </a:solidFill>
                        <a:effectLst/>
                        <a:latin typeface="Calibri" pitchFamily="34"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45,63%</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59,00%</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39,26%</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2060"/>
                          </a:solidFill>
                          <a:effectLst/>
                        </a:rPr>
                        <a:t>26,70</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cell3D prstMaterial="dkEdge">
                      <a:bevel prst="riblet"/>
                      <a:lightRig rig="flood" dir="t"/>
                    </a:cell3D>
                  </a:tcPr>
                </a:tc>
              </a:tr>
            </a:tbl>
          </a:graphicData>
        </a:graphic>
      </p:graphicFrame>
      <p:sp>
        <p:nvSpPr>
          <p:cNvPr id="2" name="Прямоугольник 1"/>
          <p:cNvSpPr/>
          <p:nvPr/>
        </p:nvSpPr>
        <p:spPr>
          <a:xfrm>
            <a:off x="4553878" y="5805263"/>
            <a:ext cx="4572000" cy="954107"/>
          </a:xfrm>
          <a:prstGeom prst="rect">
            <a:avLst/>
          </a:prstGeom>
        </p:spPr>
        <p:txBody>
          <a:bodyPr>
            <a:spAutoFit/>
          </a:bodyPr>
          <a:lstStyle/>
          <a:p>
            <a:pPr algn="r"/>
            <a:endParaRPr lang="ru-RU" sz="2400" b="1" dirty="0" smtClean="0">
              <a:solidFill>
                <a:srgbClr val="0060A8"/>
              </a:solidFill>
            </a:endParaRPr>
          </a:p>
          <a:p>
            <a:pPr algn="r"/>
            <a:r>
              <a:rPr lang="ru-RU" sz="3200" b="1" dirty="0" smtClean="0">
                <a:solidFill>
                  <a:schemeClr val="bg1"/>
                </a:solidFill>
              </a:rPr>
              <a:t>3969</a:t>
            </a:r>
            <a:r>
              <a:rPr lang="ru-RU" sz="2200" b="1" dirty="0" smtClean="0">
                <a:solidFill>
                  <a:schemeClr val="bg1"/>
                </a:solidFill>
              </a:rPr>
              <a:t> САДОВ</a:t>
            </a:r>
            <a:endParaRPr lang="ru-RU" b="1" dirty="0"/>
          </a:p>
        </p:txBody>
      </p:sp>
      <p:pic>
        <p:nvPicPr>
          <p:cNvPr id="7171" name="Picture 3" descr="F:\Мои рисунки\PNG-рисунок\люди\девочки\a18d3e887a28.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flipH="1">
            <a:off x="8019335" y="1866596"/>
            <a:ext cx="1045840" cy="381344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10144</TotalTime>
  <Words>7800</Words>
  <Application>Microsoft Office PowerPoint</Application>
  <PresentationFormat>Экран (4:3)</PresentationFormat>
  <Paragraphs>1050</Paragraphs>
  <Slides>52</Slides>
  <Notes>52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52</vt:i4>
      </vt:variant>
    </vt:vector>
  </HeadingPairs>
  <TitlesOfParts>
    <vt:vector size="55" baseType="lpstr">
      <vt:lpstr>Тема Office</vt:lpstr>
      <vt:lpstr>Лист</vt:lpstr>
      <vt:lpstr>Worksheet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ОБЩЕЕ ОБРАЗОВАНИЕ </vt:lpstr>
      <vt:lpstr>РЕЗУЛЬТАТЫ ИТОГОВЫХ КОНТРОЛЬНЫХ РАБОТ </vt:lpstr>
      <vt:lpstr>Слайд 39</vt:lpstr>
      <vt:lpstr>Слайд 40</vt:lpstr>
      <vt:lpstr>ВЫПУСКНИКИ - 2015</vt:lpstr>
      <vt:lpstr>Слайд 42</vt:lpstr>
      <vt:lpstr>Слайд 43</vt:lpstr>
      <vt:lpstr>РАСПРЕДЕЛЕНИЕ ВЫПУСКНИКОВ 2015 </vt:lpstr>
      <vt:lpstr>ЗАНЯТОСТЬ ШКОЛЬНИКОВ  ВО ВНЕУРОЧНОЕ ВРЕМЯ</vt:lpstr>
      <vt:lpstr>Слайд 46</vt:lpstr>
      <vt:lpstr>Слайд 47</vt:lpstr>
      <vt:lpstr>Слайд 48</vt:lpstr>
      <vt:lpstr>Слайд 49</vt:lpstr>
      <vt:lpstr>«Красноярский край был всегда лидером в  инновационном движении, в обновлении  содержания» </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Беляева</dc:creator>
  <cp:lastModifiedBy>user</cp:lastModifiedBy>
  <cp:revision>749</cp:revision>
  <dcterms:created xsi:type="dcterms:W3CDTF">2014-07-30T04:46:42Z</dcterms:created>
  <dcterms:modified xsi:type="dcterms:W3CDTF">2015-09-25T03:59:12Z</dcterms:modified>
</cp:coreProperties>
</file>