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4EB2-EAE9-4741-BF57-B967AB23CBE4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8E6EB-973E-4F4F-88E7-EBB4145413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Кола  с учащимися имеющими ЬНР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E6EB-973E-4F4F-88E7-EBB4145413B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C4BAB5-2A70-4F59-AEEC-86D915E64F5A}" type="datetimeFigureOut">
              <a:rPr lang="ru-RU" smtClean="0"/>
              <a:pPr/>
              <a:t>20.02.2021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DF5A2B-A495-4587-98DE-2C7D163FE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6143668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АОП обучающихся с тяжёлыми нарушениями </a:t>
            </a:r>
            <a:r>
              <a:rPr lang="ru-RU" dirty="0" smtClean="0">
                <a:solidFill>
                  <a:schemeClr val="tx1"/>
                </a:solidFill>
              </a:rPr>
              <a:t>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500570"/>
            <a:ext cx="6215106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Инклюзивная практика </a:t>
            </a:r>
            <a:r>
              <a:rPr lang="ru-RU" dirty="0" smtClean="0">
                <a:solidFill>
                  <a:schemeClr val="tx1"/>
                </a:solidFill>
              </a:rPr>
              <a:t>работы педагогов ТМК ОУ «Дудинская ср</a:t>
            </a:r>
            <a:r>
              <a:rPr lang="ru-RU" dirty="0" smtClean="0"/>
              <a:t>едняя школа №4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6048" cy="121920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 результатам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психолого-медико-педагогического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обследования ХХХ, имеет особенности в психическом и физическом развитии. Нуждается в создании условий для получения образования, коррекции развития и социальной адаптации на основе специального педагогического подхода. Является обучающимся с ограниченными возможностями здоровья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205_11\Desktop\Алгоритм сопровождения детей с ОВЗ\кз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7452" t="44492" b="4660"/>
          <a:stretch>
            <a:fillRect/>
          </a:stretch>
        </p:blipFill>
        <p:spPr bwMode="auto">
          <a:xfrm>
            <a:off x="0" y="1643050"/>
            <a:ext cx="5000628" cy="5214950"/>
          </a:xfrm>
          <a:prstGeom prst="rect">
            <a:avLst/>
          </a:prstGeom>
          <a:noFill/>
        </p:spPr>
      </p:pic>
      <p:pic>
        <p:nvPicPr>
          <p:cNvPr id="1027" name="Picture 3" descr="C:\Users\205_11\Desktop\Алгоритм сопровождения детей с ОВЗ\кз 2.jpeg"/>
          <p:cNvPicPr>
            <a:picLocks noChangeAspect="1" noChangeArrowheads="1"/>
          </p:cNvPicPr>
          <p:nvPr/>
        </p:nvPicPr>
        <p:blipFill>
          <a:blip r:embed="rId3" cstate="print"/>
          <a:srcRect l="18536" t="6896" r="1375" b="67500"/>
          <a:stretch>
            <a:fillRect/>
          </a:stretch>
        </p:blipFill>
        <p:spPr bwMode="auto">
          <a:xfrm>
            <a:off x="4929190" y="2428868"/>
            <a:ext cx="400052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Алгоритм работы по разработки АОП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3071810"/>
            <a:ext cx="2571768" cy="77152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II </a:t>
            </a:r>
            <a:r>
              <a:rPr lang="ru-RU" dirty="0" smtClean="0">
                <a:solidFill>
                  <a:schemeClr val="bg1"/>
                </a:solidFill>
              </a:rPr>
              <a:t>этап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Диагностич-ий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3929066"/>
            <a:ext cx="2643206" cy="71438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III</a:t>
            </a:r>
            <a:r>
              <a:rPr lang="ru-RU" dirty="0" smtClean="0">
                <a:solidFill>
                  <a:schemeClr val="bg1"/>
                </a:solidFill>
              </a:rPr>
              <a:t>этап. Разработка.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4857760"/>
            <a:ext cx="2643206" cy="71438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IV</a:t>
            </a:r>
            <a:r>
              <a:rPr lang="ru-RU" dirty="0" smtClean="0">
                <a:solidFill>
                  <a:schemeClr val="bg1"/>
                </a:solidFill>
              </a:rPr>
              <a:t> этап. Реализация.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5786454"/>
            <a:ext cx="2714644" cy="10001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ru-RU" dirty="0" smtClean="0">
                <a:solidFill>
                  <a:schemeClr val="bg1"/>
                </a:solidFill>
              </a:rPr>
              <a:t> этап. Анализ и коррекция.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1857364"/>
            <a:ext cx="2571768" cy="7143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ru-RU" dirty="0" smtClean="0">
                <a:solidFill>
                  <a:schemeClr val="bg1"/>
                </a:solidFill>
              </a:rPr>
              <a:t>этап Предварит-ый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714488"/>
            <a:ext cx="4857784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Предварительная оценка образовательных потребностей ребенка и запроса родителей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Оценка требований ФГОС и ОП 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2857496"/>
            <a:ext cx="4857784" cy="12144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cs typeface="Times New Roman" pitchFamily="18" charset="0"/>
              </a:rPr>
              <a:t>Изучение результатов комплексного психолого-педагогического обследования. Описание необходимых  специальных образовательных условий с учетом возможностей и дефицитов .</a:t>
            </a:r>
            <a:r>
              <a:rPr lang="ru-RU" dirty="0" smtClean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4143380"/>
            <a:ext cx="48577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Проектирование необходимых структурных составляющих АОП.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4857760"/>
            <a:ext cx="4857784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Организация деятельности учителя и специалистов психолого-педагогического сопровождения в соответствии с Программой.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5857892"/>
            <a:ext cx="4786346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Анализ эффективности работы, динамики развития и учебных достижений учащегося;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внесение корректив в АОП .</a:t>
            </a:r>
            <a:r>
              <a:rPr lang="ru-RU" b="1" dirty="0" smtClean="0"/>
              <a:t>	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571736" y="2214554"/>
            <a:ext cx="4286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1"/>
          </p:cNvCxnSpPr>
          <p:nvPr/>
        </p:nvCxnSpPr>
        <p:spPr>
          <a:xfrm>
            <a:off x="2643174" y="3429000"/>
            <a:ext cx="35719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12" y="428625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14678" y="48577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6" idx="1"/>
          </p:cNvCxnSpPr>
          <p:nvPr/>
        </p:nvCxnSpPr>
        <p:spPr>
          <a:xfrm>
            <a:off x="2857488" y="6286520"/>
            <a:ext cx="71438" cy="33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сохраненные данные 21"/>
          <p:cNvSpPr/>
          <p:nvPr/>
        </p:nvSpPr>
        <p:spPr>
          <a:xfrm>
            <a:off x="7858148" y="1928802"/>
            <a:ext cx="1285852" cy="61264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31 августа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сохраненные данные 22"/>
          <p:cNvSpPr/>
          <p:nvPr/>
        </p:nvSpPr>
        <p:spPr>
          <a:xfrm>
            <a:off x="7858148" y="2928934"/>
            <a:ext cx="1285852" cy="107157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  01.09 по 15.09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Блок-схема: сохраненные данные 24"/>
          <p:cNvSpPr/>
          <p:nvPr/>
        </p:nvSpPr>
        <p:spPr>
          <a:xfrm>
            <a:off x="7858148" y="4071942"/>
            <a:ext cx="1285852" cy="68408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До 25 сентября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Блок-схема: сохраненные данные 25"/>
          <p:cNvSpPr/>
          <p:nvPr/>
        </p:nvSpPr>
        <p:spPr>
          <a:xfrm>
            <a:off x="7858148" y="5000636"/>
            <a:ext cx="1285852" cy="61264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С15.09 -15.05</a:t>
            </a:r>
            <a:endParaRPr lang="ru-RU" dirty="0"/>
          </a:p>
        </p:txBody>
      </p:sp>
      <p:sp>
        <p:nvSpPr>
          <p:cNvPr id="27" name="Блок-схема: сохраненные данные 26"/>
          <p:cNvSpPr/>
          <p:nvPr/>
        </p:nvSpPr>
        <p:spPr>
          <a:xfrm>
            <a:off x="7786710" y="5786454"/>
            <a:ext cx="1357290" cy="107154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I  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Январь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ма</a:t>
            </a:r>
            <a:r>
              <a:rPr lang="ru-RU" dirty="0" smtClean="0"/>
              <a:t>й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857488" y="5214950"/>
            <a:ext cx="14287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205_11\Desktop\приказ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038" t="3333" b="13333"/>
          <a:stretch>
            <a:fillRect/>
          </a:stretch>
        </p:blipFill>
        <p:spPr bwMode="auto">
          <a:xfrm>
            <a:off x="832183" y="214290"/>
            <a:ext cx="771432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143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Координация деятельности субъектов образовательного  процесса, организационных структур  ОО.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071810"/>
            <a:ext cx="234316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Школьный ППК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556792"/>
            <a:ext cx="234316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РЕБЁНОК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643314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Учитель-дефектолог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3717032"/>
            <a:ext cx="2343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Педагог-психолог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571744"/>
            <a:ext cx="2343160" cy="84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Учитель-логопед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5085184"/>
            <a:ext cx="250033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Социальный педагог</a:t>
            </a:r>
          </a:p>
          <a:p>
            <a:r>
              <a:rPr lang="ru-RU" dirty="0" smtClean="0"/>
              <a:t>Учитель физкультуры</a:t>
            </a:r>
          </a:p>
          <a:p>
            <a:r>
              <a:rPr lang="ru-RU" dirty="0" smtClean="0"/>
              <a:t>Педагог доп. образования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5343508"/>
            <a:ext cx="2343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Председатель ППк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744588" y="3933056"/>
            <a:ext cx="43436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929322" y="3071810"/>
            <a:ext cx="500066" cy="4429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40152" y="3789040"/>
            <a:ext cx="57606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857488" y="3071810"/>
            <a:ext cx="71438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8" idx="2"/>
          </p:cNvCxnSpPr>
          <p:nvPr/>
        </p:nvCxnSpPr>
        <p:spPr>
          <a:xfrm flipH="1" flipV="1">
            <a:off x="4663460" y="2471192"/>
            <a:ext cx="52556" cy="607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488" y="3714752"/>
            <a:ext cx="714380" cy="671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2548725" y="2560653"/>
            <a:ext cx="11920" cy="5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1643042" y="3500438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2571736" y="1857364"/>
            <a:ext cx="928694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5857884" y="1857364"/>
            <a:ext cx="1500198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7812360" y="4653136"/>
            <a:ext cx="425472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2737221" y="4111651"/>
            <a:ext cx="1500198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14348" y="5214950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Учителя, проводящие коррекционно- развивающие занятия  учащимися с ОВЗ</a:t>
            </a:r>
            <a:endParaRPr lang="ru-RU" sz="14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1547664" y="4581128"/>
            <a:ext cx="288032" cy="6572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444208" y="2564904"/>
            <a:ext cx="2343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508104" y="4005064"/>
            <a:ext cx="1152128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7" idx="2"/>
          </p:cNvCxnSpPr>
          <p:nvPr/>
        </p:nvCxnSpPr>
        <p:spPr>
          <a:xfrm>
            <a:off x="7615788" y="3479304"/>
            <a:ext cx="484604" cy="2377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868144" y="5589240"/>
            <a:ext cx="425472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72" idx="3"/>
          </p:cNvCxnSpPr>
          <p:nvPr/>
        </p:nvCxnSpPr>
        <p:spPr>
          <a:xfrm flipH="1" flipV="1">
            <a:off x="2928926" y="5672150"/>
            <a:ext cx="490946" cy="349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78687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Контроль усвоения АОП. Динамическое наблюдение.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00B0F0"/>
                </a:solidFill>
              </a:rPr>
              <a:t>(сентябрь, декабрь, май)</a:t>
            </a:r>
            <a:endParaRPr lang="ru-RU" sz="3100" b="1" dirty="0">
              <a:solidFill>
                <a:srgbClr val="00B0F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15140" y="1571612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00034" y="1571612"/>
            <a:ext cx="20716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43306" y="1571612"/>
            <a:ext cx="2000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643182"/>
            <a:ext cx="2500330" cy="40005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Изучение качества и устойчивости результатов коррекционно -развивающей работы.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Определение содержания дальнейшей сопровождающей деятельности в рамках образовательной организации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714620"/>
            <a:ext cx="2214578" cy="3929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Внести коррективы в образовательный процесс и коррекционные мероприятия с учетом полученных результатов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2500306"/>
            <a:ext cx="2786082" cy="41434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Решение ППк о продолжении /корректировке коррекционно развивающей работы с учащимся, изменение её характера, </a:t>
            </a:r>
          </a:p>
          <a:p>
            <a:r>
              <a:rPr lang="ru-RU" sz="2000" dirty="0" smtClean="0"/>
              <a:t>Фиксируемый результат: мониторинг реализации  АОП на заявленный период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80328" cy="10763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Алгоритм работы по результатам динамического наблюдения.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3000364" y="1571612"/>
            <a:ext cx="3357586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АОП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428868"/>
            <a:ext cx="2714644" cy="1200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АОП усвоил (улучшения, </a:t>
            </a:r>
            <a:r>
              <a:rPr lang="ru-RU" smtClean="0"/>
              <a:t>значительные улучшения)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643042" y="3500438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86116" y="2643182"/>
            <a:ext cx="2786082" cy="1057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АОП усвоил частично. (незначительные улучшения)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2500306"/>
            <a:ext cx="2500330" cy="121444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АОП не усвоил  (без улучшений)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0" y="3929066"/>
            <a:ext cx="1571604" cy="19145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Дальнейшее обучение по АОП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763688" y="3933056"/>
            <a:ext cx="1557310" cy="19145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ТПМПК №1 Определение дальнейшего образовательного маршрута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4139952" y="3861048"/>
            <a:ext cx="1414434" cy="19145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Корректировка АОП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729566" y="3933056"/>
            <a:ext cx="1414434" cy="19145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Повторный курс обучения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156176" y="4005064"/>
            <a:ext cx="1414434" cy="19145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ТПМПК №1</a:t>
            </a:r>
          </a:p>
          <a:p>
            <a:pPr algn="ctr"/>
            <a:r>
              <a:rPr lang="ru-RU" sz="1200" dirty="0" smtClean="0"/>
              <a:t>Перевод на другой вариант АООП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1197</TotalTime>
  <Words>334</Words>
  <Application>Microsoft Office PowerPoint</Application>
  <PresentationFormat>Экран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Формирование АОП обучающихся с тяжёлыми нарушениями речи</vt:lpstr>
      <vt:lpstr>По результатам психолого-медико-педагогического обследования ХХХ, имеет особенности в психическом и физическом развитии. Нуждается в создании условий для получения образования, коррекции развития и социальной адаптации на основе специального педагогического подхода. Является обучающимся с ограниченными возможностями здоровья</vt:lpstr>
      <vt:lpstr>Алгоритм работы по разработки АОП</vt:lpstr>
      <vt:lpstr>Презентация PowerPoint</vt:lpstr>
      <vt:lpstr>Координация деятельности субъектов образовательного  процесса, организационных структур  ОО.</vt:lpstr>
      <vt:lpstr> Контроль усвоения АОП. Динамическое наблюдение. (сентябрь, декабрь, май)</vt:lpstr>
      <vt:lpstr>Алгоритм работы по результатам динамического наблюдения.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АОП обучающихся с тяжёлыми нарушениями речи.</dc:title>
  <dc:creator>205_11</dc:creator>
  <cp:lastModifiedBy>Кравченко Елена Павловна</cp:lastModifiedBy>
  <cp:revision>120</cp:revision>
  <dcterms:created xsi:type="dcterms:W3CDTF">2021-02-11T05:21:02Z</dcterms:created>
  <dcterms:modified xsi:type="dcterms:W3CDTF">2021-02-20T03:57:45Z</dcterms:modified>
</cp:coreProperties>
</file>