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4" r:id="rId4"/>
    <p:sldId id="258" r:id="rId5"/>
    <p:sldId id="259" r:id="rId6"/>
    <p:sldId id="267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1E083-71AA-4167-9B3B-0756352C5F6A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8628B-8CDD-435F-8E9E-25CAFE962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Контроль: входной, промежуточный,</a:t>
            </a:r>
            <a:r>
              <a:rPr lang="ru-RU" baseline="0" dirty="0" smtClean="0"/>
              <a:t> итоговый. К/</a:t>
            </a:r>
            <a:r>
              <a:rPr lang="ru-RU" baseline="0" dirty="0" err="1" smtClean="0"/>
              <a:t>р</a:t>
            </a:r>
            <a:r>
              <a:rPr lang="ru-RU" baseline="0" dirty="0" smtClean="0"/>
              <a:t> совместно с классом.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8628B-8CDD-435F-8E9E-25CAFE9626C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685800" y="1916832"/>
            <a:ext cx="7846640" cy="20882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АОП для учащихся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задержкой психического развития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5013176"/>
            <a:ext cx="4464496" cy="1224136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Степанова И. А., заместитель директора по УВР ТМК ОУ «Дудинская средняя школа №5»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09348"/>
            <a:ext cx="79186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СЕМИНАР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«АЛГОРИТМ СОПРОВОЖДЕНИЯ ДЕТЕЙ С ОСОБЫМИ ОБРАЗОВАТЕЛЬНЫМИ ПОТРЕБГОСТЯМИ  В УСЛОВИЯХ   ИНКЛЮЗИВНОГО ОБРАЗОВАНИЯ»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Содержание КЗ ТПМПК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Заключение и рекомендации территориальной ТПМПК (комиссии): 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Рекомендовано обучение по адаптированной основной образовательной   программе НОО обучающихся с ЗПР по варианту 7.1 ФГОС НОО ОВЗ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297387"/>
              </p:ext>
            </p:extLst>
          </p:nvPr>
        </p:nvGraphicFramePr>
        <p:xfrm>
          <a:off x="467544" y="2708921"/>
          <a:ext cx="8280920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839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Формы и методы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психолого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–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медико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- педагогической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помощи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особая форма организации аттестации (в малой группе, индивидуально)с учетом особых образовательных потребностей и индивидуальных особенностей обучающегося, </a:t>
                      </a:r>
                      <a:r>
                        <a:rPr lang="ru-RU" sz="15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адаптирование</a:t>
                      </a:r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инструкций, текста заданий, при необходимости предоставление дифференцированной помощи, увеличение времени на выполнение заданий;</a:t>
                      </a:r>
                    </a:p>
                    <a:p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психолого-педагогическое сопровождение семьи с целью её активного включения в коррекционно-развивающую работу с ребёнком.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Содержание КЗ ТПМПК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848954"/>
              </p:ext>
            </p:extLst>
          </p:nvPr>
        </p:nvGraphicFramePr>
        <p:xfrm>
          <a:off x="457200" y="1196752"/>
          <a:ext cx="8229600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9869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Направления работы </a:t>
                      </a:r>
                      <a:r>
                        <a:rPr lang="ru-RU" sz="1200" dirty="0" smtClean="0"/>
                        <a:t>Содержание КЗ ТПМПК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рекомендации ТПМПК)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Учитель-дефектолог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Учитель-логопед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Педагог дополнительного образования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3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-Развитие познавательных процессов;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-Развитие регулятивной и коммуникативной деятельности.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Развитие мыслительных операций на основе изучения программного материала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Коррекция всех компонентов речи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Творческая/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спортив-ная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направленность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Контроль усвоения программы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201295" indent="-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Осуществляется решением консилиума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Повторное ТПМПК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201295" indent="-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 окончании 4 класса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41805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Алгоритм работы по разработке АОП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410711"/>
              </p:ext>
            </p:extLst>
          </p:nvPr>
        </p:nvGraphicFramePr>
        <p:xfrm>
          <a:off x="179512" y="692697"/>
          <a:ext cx="8964489" cy="6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502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Этап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Шаги проектирования АОП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деятельности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9049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Предварительный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Предварительная оценка образовательных потребностей ребенка и запроса родителей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 </a:t>
                      </a:r>
                      <a:r>
                        <a:rPr lang="ru-RU" sz="12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определяется</a:t>
                      </a:r>
                      <a:r>
                        <a:rPr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какие специалисты психолого-педагогического сопровождения могут войти в команду;</a:t>
                      </a:r>
                    </a:p>
                    <a:p>
                      <a:pPr fontAlgn="base"/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заключается договор с родителями.</a:t>
                      </a:r>
                    </a:p>
                    <a:p>
                      <a:r>
                        <a:rPr lang="ru-RU" sz="12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 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проводится сбор и анализ предварительной информации о ребенке и его семье </a:t>
                      </a:r>
                    </a:p>
                    <a:p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2795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Проектирование необходимых структурных составляющих АОП, временные рамки; Планирование форм реализации разделов АОП,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формы мониторинга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 учителя и специалистов сопровождения в рамках работы </a:t>
                      </a:r>
                      <a:r>
                        <a:rPr lang="ru-RU" sz="12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ППк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Четкое формулирование цели АОП (Совместно с родителями!) Определение содержания АОП (коррекционный, образовательный компоненты). Определение форм и критериев мониторинга учебных достижений и формирования социальной компетентности 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4985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Реализация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деятельности учителя и специалистов сопровождения в соответствии с АОП и ИУП;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организация мониторинга учебных достижений и социальной компетентности ребенка;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организация мониторинга эффективности реализации Программы коррекционной работы.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3429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Коррекция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деятельности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ППк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анализу эффективности работы, динамики развития и учебных достижений ребенка;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внесение корректив в АОП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40960" cy="79208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Приказ. Индивидуальный план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9223" t="12710" r="13186" b="4551"/>
          <a:stretch>
            <a:fillRect/>
          </a:stretch>
        </p:blipFill>
        <p:spPr bwMode="auto">
          <a:xfrm>
            <a:off x="1835696" y="1052736"/>
            <a:ext cx="4536504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9163" y="3163888"/>
            <a:ext cx="5207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179512" y="116632"/>
            <a:ext cx="89644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Координация деятельности субъектов образовательного процесса организационных структур ОО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3551238" y="646113"/>
            <a:ext cx="2520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u="sng" dirty="0" err="1" smtClean="0"/>
              <a:t>ШППк</a:t>
            </a:r>
            <a:endParaRPr lang="ru-RU" sz="1400" b="1" u="sng" dirty="0"/>
          </a:p>
        </p:txBody>
      </p:sp>
      <p:sp>
        <p:nvSpPr>
          <p:cNvPr id="9" name="Правильный пятиугольник 8"/>
          <p:cNvSpPr/>
          <p:nvPr/>
        </p:nvSpPr>
        <p:spPr>
          <a:xfrm>
            <a:off x="2817813" y="1285875"/>
            <a:ext cx="3889375" cy="1325563"/>
          </a:xfrm>
          <a:prstGeom prst="pen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ctr">
              <a:buFont typeface="Wingdings" pitchFamily="2" charset="2"/>
              <a:buChar char="v"/>
              <a:defRPr/>
            </a:pPr>
            <a:r>
              <a:rPr lang="ru-RU" dirty="0"/>
              <a:t>Заключение ПМПАК</a:t>
            </a:r>
          </a:p>
        </p:txBody>
      </p:sp>
      <p:sp>
        <p:nvSpPr>
          <p:cNvPr id="11271" name="TextBox 7"/>
          <p:cNvSpPr txBox="1">
            <a:spLocks noChangeArrowheads="1"/>
          </p:cNvSpPr>
          <p:nvPr/>
        </p:nvSpPr>
        <p:spPr bwMode="auto">
          <a:xfrm>
            <a:off x="4022725" y="1441450"/>
            <a:ext cx="16557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u="sng" dirty="0"/>
              <a:t>Администрация</a:t>
            </a:r>
          </a:p>
        </p:txBody>
      </p:sp>
      <p:sp>
        <p:nvSpPr>
          <p:cNvPr id="11272" name="TextBox 9"/>
          <p:cNvSpPr txBox="1">
            <a:spLocks noChangeArrowheads="1"/>
          </p:cNvSpPr>
          <p:nvPr/>
        </p:nvSpPr>
        <p:spPr bwMode="auto">
          <a:xfrm>
            <a:off x="3443288" y="1666875"/>
            <a:ext cx="291623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1000" dirty="0"/>
              <a:t>Программа развития школы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000" dirty="0" smtClean="0"/>
              <a:t>АООП</a:t>
            </a:r>
            <a:endParaRPr lang="ru-RU" sz="1000" dirty="0"/>
          </a:p>
          <a:p>
            <a:pPr marL="285750" indent="-285750">
              <a:buFont typeface="Wingdings" pitchFamily="2" charset="2"/>
              <a:buChar char="v"/>
            </a:pPr>
            <a:r>
              <a:rPr lang="ru-RU" sz="1000" dirty="0"/>
              <a:t>Учебный план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000" dirty="0"/>
              <a:t>Локальные акты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000" dirty="0"/>
              <a:t>Мониторинг (входной, итоговый</a:t>
            </a:r>
            <a:r>
              <a:rPr lang="ru-RU" sz="1200" dirty="0"/>
              <a:t>)</a:t>
            </a:r>
          </a:p>
        </p:txBody>
      </p:sp>
      <p:sp>
        <p:nvSpPr>
          <p:cNvPr id="11" name="Улыбающееся лицо 10"/>
          <p:cNvSpPr/>
          <p:nvPr/>
        </p:nvSpPr>
        <p:spPr>
          <a:xfrm>
            <a:off x="2547938" y="3717925"/>
            <a:ext cx="719137" cy="6477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127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4425" y="2624138"/>
            <a:ext cx="738188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7188" y="3536950"/>
            <a:ext cx="73818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9938" y="4735513"/>
            <a:ext cx="738187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7425" y="4492625"/>
            <a:ext cx="738188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8" name="TextBox 11"/>
          <p:cNvSpPr txBox="1">
            <a:spLocks noChangeArrowheads="1"/>
          </p:cNvSpPr>
          <p:nvPr/>
        </p:nvSpPr>
        <p:spPr bwMode="auto">
          <a:xfrm>
            <a:off x="2230438" y="4341813"/>
            <a:ext cx="15128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i="1" dirty="0"/>
              <a:t>Педагог-психолог</a:t>
            </a:r>
          </a:p>
        </p:txBody>
      </p:sp>
      <p:sp>
        <p:nvSpPr>
          <p:cNvPr id="11279" name="TextBox 19"/>
          <p:cNvSpPr txBox="1">
            <a:spLocks noChangeArrowheads="1"/>
          </p:cNvSpPr>
          <p:nvPr/>
        </p:nvSpPr>
        <p:spPr bwMode="auto">
          <a:xfrm>
            <a:off x="3013075" y="3238500"/>
            <a:ext cx="18494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i="1"/>
              <a:t>Логопед</a:t>
            </a:r>
          </a:p>
        </p:txBody>
      </p:sp>
      <p:sp>
        <p:nvSpPr>
          <p:cNvPr id="11280" name="TextBox 20"/>
          <p:cNvSpPr txBox="1">
            <a:spLocks noChangeArrowheads="1"/>
          </p:cNvSpPr>
          <p:nvPr/>
        </p:nvSpPr>
        <p:spPr bwMode="auto">
          <a:xfrm>
            <a:off x="4221163" y="5378450"/>
            <a:ext cx="15113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i="1"/>
              <a:t>Семья</a:t>
            </a:r>
          </a:p>
        </p:txBody>
      </p:sp>
      <p:sp>
        <p:nvSpPr>
          <p:cNvPr id="11281" name="TextBox 22"/>
          <p:cNvSpPr txBox="1">
            <a:spLocks noChangeArrowheads="1"/>
          </p:cNvSpPr>
          <p:nvPr/>
        </p:nvSpPr>
        <p:spPr bwMode="auto">
          <a:xfrm>
            <a:off x="5581650" y="5219700"/>
            <a:ext cx="15128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i="1"/>
              <a:t>Учитель</a:t>
            </a:r>
          </a:p>
        </p:txBody>
      </p:sp>
      <p:sp>
        <p:nvSpPr>
          <p:cNvPr id="11282" name="TextBox 23"/>
          <p:cNvSpPr txBox="1">
            <a:spLocks noChangeArrowheads="1"/>
          </p:cNvSpPr>
          <p:nvPr/>
        </p:nvSpPr>
        <p:spPr bwMode="auto">
          <a:xfrm>
            <a:off x="6008688" y="4178300"/>
            <a:ext cx="18002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i="1"/>
              <a:t>Социальный педагог</a:t>
            </a:r>
          </a:p>
        </p:txBody>
      </p:sp>
      <p:pic>
        <p:nvPicPr>
          <p:cNvPr id="1128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05463" y="2611438"/>
            <a:ext cx="738187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4" name="TextBox 26"/>
          <p:cNvSpPr txBox="1">
            <a:spLocks noChangeArrowheads="1"/>
          </p:cNvSpPr>
          <p:nvPr/>
        </p:nvSpPr>
        <p:spPr bwMode="auto">
          <a:xfrm>
            <a:off x="5249863" y="3330575"/>
            <a:ext cx="18002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i="1"/>
              <a:t>Врач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392613" y="2868613"/>
            <a:ext cx="125412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6280150" y="3084513"/>
            <a:ext cx="730250" cy="4524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491880" y="4869160"/>
            <a:ext cx="1198563" cy="4968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5284788" y="4964113"/>
            <a:ext cx="723900" cy="3016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6645275" y="4202113"/>
            <a:ext cx="500063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1027" idx="1"/>
          </p:cNvCxnSpPr>
          <p:nvPr/>
        </p:nvCxnSpPr>
        <p:spPr>
          <a:xfrm flipV="1">
            <a:off x="2908300" y="2955925"/>
            <a:ext cx="746125" cy="4032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Блок-схема: карточка 53"/>
          <p:cNvSpPr/>
          <p:nvPr/>
        </p:nvSpPr>
        <p:spPr>
          <a:xfrm>
            <a:off x="7445375" y="3051175"/>
            <a:ext cx="1641475" cy="1127125"/>
          </a:xfrm>
          <a:prstGeom prst="flowChartPunchedCard">
            <a:avLst/>
          </a:prstGeom>
          <a:solidFill>
            <a:srgbClr val="C3D4D5">
              <a:alpha val="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buFontTx/>
              <a:buChar char="-"/>
              <a:defRPr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обследования семьи</a:t>
            </a:r>
          </a:p>
          <a:p>
            <a:pPr marL="171450" indent="-171450">
              <a:buFontTx/>
              <a:buChar char="-"/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семьи</a:t>
            </a:r>
          </a:p>
        </p:txBody>
      </p:sp>
      <p:sp>
        <p:nvSpPr>
          <p:cNvPr id="55" name="Блок-схема: карточка 54"/>
          <p:cNvSpPr/>
          <p:nvPr/>
        </p:nvSpPr>
        <p:spPr>
          <a:xfrm>
            <a:off x="6848475" y="4838700"/>
            <a:ext cx="2006600" cy="1343025"/>
          </a:xfrm>
          <a:prstGeom prst="flowChartPunchedCard">
            <a:avLst/>
          </a:prstGeom>
          <a:solidFill>
            <a:srgbClr val="C3D4D5">
              <a:alpha val="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6" name="Блок-схема: карточка 55"/>
          <p:cNvSpPr/>
          <p:nvPr/>
        </p:nvSpPr>
        <p:spPr>
          <a:xfrm>
            <a:off x="6567488" y="1930400"/>
            <a:ext cx="2006600" cy="938213"/>
          </a:xfrm>
          <a:prstGeom prst="flowChartPunchedCard">
            <a:avLst/>
          </a:prstGeom>
          <a:solidFill>
            <a:srgbClr val="C3D4D5">
              <a:alpha val="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algn="ctr">
              <a:buFontTx/>
              <a:buChar char="-"/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осмотры</a:t>
            </a:r>
          </a:p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Медицинская карта</a:t>
            </a:r>
          </a:p>
          <a:p>
            <a:pPr marL="171450" indent="-171450" algn="ctr"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</a:t>
            </a:r>
          </a:p>
        </p:txBody>
      </p:sp>
      <p:sp>
        <p:nvSpPr>
          <p:cNvPr id="57" name="Блок-схема: карточка 56"/>
          <p:cNvSpPr/>
          <p:nvPr/>
        </p:nvSpPr>
        <p:spPr>
          <a:xfrm>
            <a:off x="241300" y="3443288"/>
            <a:ext cx="2006600" cy="1038225"/>
          </a:xfrm>
          <a:prstGeom prst="flowChartPunchedCard">
            <a:avLst/>
          </a:prstGeom>
          <a:solidFill>
            <a:srgbClr val="C3D4D5">
              <a:alpha val="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algn="ctr">
              <a:buFontTx/>
              <a:buChar char="-"/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Диагностики</a:t>
            </a:r>
          </a:p>
          <a:p>
            <a:pPr marL="171450" indent="-171450" algn="ctr">
              <a:buFontTx/>
              <a:buChar char="-"/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родителей</a:t>
            </a:r>
          </a:p>
          <a:p>
            <a:pPr marL="171450" indent="-171450" algn="ctr">
              <a:buFontTx/>
              <a:buChar char="-"/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детей с ОВЗ</a:t>
            </a:r>
          </a:p>
          <a:p>
            <a:pPr marL="171450" indent="-171450" algn="ctr">
              <a:buFontTx/>
              <a:buChar char="-"/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карта развития ребенка с ОВЗ</a:t>
            </a:r>
          </a:p>
        </p:txBody>
      </p:sp>
      <p:sp>
        <p:nvSpPr>
          <p:cNvPr id="58" name="Блок-схема: карточка 57"/>
          <p:cNvSpPr/>
          <p:nvPr/>
        </p:nvSpPr>
        <p:spPr>
          <a:xfrm>
            <a:off x="241300" y="2112963"/>
            <a:ext cx="2870200" cy="1163637"/>
          </a:xfrm>
          <a:prstGeom prst="flowChartPunchedCard">
            <a:avLst/>
          </a:prstGeom>
          <a:solidFill>
            <a:srgbClr val="C3D4D5">
              <a:alpha val="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buFontTx/>
              <a:buChar char="-"/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 логопеда школы</a:t>
            </a:r>
          </a:p>
          <a:p>
            <a:pPr marL="171450" indent="-171450">
              <a:buFontTx/>
              <a:buChar char="-"/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Годовой план</a:t>
            </a:r>
          </a:p>
          <a:p>
            <a:pPr marL="171450" indent="-171450">
              <a:buFontTx/>
              <a:buChar char="-"/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Речевая карта</a:t>
            </a:r>
          </a:p>
          <a:p>
            <a:pPr marL="171450" indent="-171450">
              <a:buFontTx/>
              <a:buChar char="-"/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</a:t>
            </a:r>
          </a:p>
          <a:p>
            <a:pPr marL="171450" indent="-171450">
              <a:buFontTx/>
              <a:buChar char="-"/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с педагогами, родителями</a:t>
            </a:r>
          </a:p>
          <a:p>
            <a:pPr marL="171450" indent="-171450">
              <a:buFontTx/>
              <a:buChar char="-"/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-доклады для педагогов</a:t>
            </a:r>
          </a:p>
        </p:txBody>
      </p:sp>
      <p:sp>
        <p:nvSpPr>
          <p:cNvPr id="60" name="Блок-схема: карточка 59"/>
          <p:cNvSpPr/>
          <p:nvPr/>
        </p:nvSpPr>
        <p:spPr>
          <a:xfrm>
            <a:off x="3491880" y="5661248"/>
            <a:ext cx="2728912" cy="631825"/>
          </a:xfrm>
          <a:prstGeom prst="flowChartPunchedCard">
            <a:avLst/>
          </a:prstGeom>
          <a:solidFill>
            <a:srgbClr val="C3D4D5">
              <a:alpha val="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algn="ctr">
              <a:buFontTx/>
              <a:buChar char="-"/>
              <a:defRPr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для родителей</a:t>
            </a:r>
          </a:p>
          <a:p>
            <a:pPr marL="171450" indent="-171450" algn="ctr">
              <a:buFontTx/>
              <a:buChar char="-"/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Беседы с родителями по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воспитанию ребенка с ОВЗ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081838" y="4910138"/>
            <a:ext cx="1693862" cy="13388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900" dirty="0"/>
              <a:t>Учебная деятельность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900" dirty="0"/>
              <a:t>Внеурочная деятельность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900" dirty="0"/>
              <a:t>Коррекционные  занятия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900" dirty="0"/>
              <a:t>Адаптированные рабочие </a:t>
            </a:r>
            <a:r>
              <a:rPr lang="ru-RU" sz="900" dirty="0" smtClean="0"/>
              <a:t>программы (корректировка)</a:t>
            </a:r>
            <a:endParaRPr lang="ru-RU" sz="900" dirty="0"/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900" dirty="0"/>
              <a:t>Воспитательные мероприятия</a:t>
            </a:r>
          </a:p>
          <a:p>
            <a:pPr>
              <a:defRPr/>
            </a:pPr>
            <a:endParaRPr lang="ru-RU" sz="900" dirty="0">
              <a:solidFill>
                <a:srgbClr val="FF0000"/>
              </a:solidFill>
            </a:endParaRPr>
          </a:p>
        </p:txBody>
      </p:sp>
      <p:cxnSp>
        <p:nvCxnSpPr>
          <p:cNvPr id="1040" name="Прямая со стрелкой 1039"/>
          <p:cNvCxnSpPr/>
          <p:nvPr/>
        </p:nvCxnSpPr>
        <p:spPr>
          <a:xfrm>
            <a:off x="4067175" y="3238500"/>
            <a:ext cx="512763" cy="185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3089275" y="3684588"/>
            <a:ext cx="14827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flipV="1">
            <a:off x="3347864" y="4077072"/>
            <a:ext cx="1008112" cy="1586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 flipH="1" flipV="1">
            <a:off x="5249863" y="4318000"/>
            <a:ext cx="639762" cy="290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flipH="1">
            <a:off x="5249863" y="3206750"/>
            <a:ext cx="476250" cy="263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flipH="1">
            <a:off x="5334000" y="3684588"/>
            <a:ext cx="1346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Прямая со стрелкой 1049"/>
          <p:cNvCxnSpPr>
            <a:stCxn id="1029" idx="0"/>
          </p:cNvCxnSpPr>
          <p:nvPr/>
        </p:nvCxnSpPr>
        <p:spPr>
          <a:xfrm flipV="1">
            <a:off x="4949825" y="4389438"/>
            <a:ext cx="0" cy="3460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>
            <a:off x="4886325" y="2611438"/>
            <a:ext cx="0" cy="257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>
            <a:endCxn id="9" idx="0"/>
          </p:cNvCxnSpPr>
          <p:nvPr/>
        </p:nvCxnSpPr>
        <p:spPr>
          <a:xfrm>
            <a:off x="4759325" y="1042988"/>
            <a:ext cx="3175" cy="2428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Улыбающееся лицо 44"/>
          <p:cNvSpPr/>
          <p:nvPr/>
        </p:nvSpPr>
        <p:spPr>
          <a:xfrm>
            <a:off x="2771800" y="4581128"/>
            <a:ext cx="719137" cy="6477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2339752" y="5373216"/>
            <a:ext cx="1029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 smtClean="0"/>
              <a:t>Дефектолог</a:t>
            </a:r>
            <a:endParaRPr lang="ru-RU" sz="1200" i="1" dirty="0"/>
          </a:p>
        </p:txBody>
      </p:sp>
      <p:sp>
        <p:nvSpPr>
          <p:cNvPr id="47" name="Блок-схема: карточка 46"/>
          <p:cNvSpPr/>
          <p:nvPr/>
        </p:nvSpPr>
        <p:spPr>
          <a:xfrm>
            <a:off x="251520" y="5229200"/>
            <a:ext cx="2016224" cy="1152128"/>
          </a:xfrm>
          <a:prstGeom prst="flowChartPunchedCard">
            <a:avLst/>
          </a:prstGeom>
          <a:solidFill>
            <a:srgbClr val="C3D4D5">
              <a:alpha val="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algn="ctr">
              <a:buFontTx/>
              <a:buChar char="-"/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Диагностики</a:t>
            </a:r>
          </a:p>
          <a:p>
            <a:pPr marL="171450" indent="-171450" algn="ctr">
              <a:buFontTx/>
              <a:buChar char="-"/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родителей</a:t>
            </a:r>
          </a:p>
          <a:p>
            <a:pPr marL="171450" indent="-171450" algn="ctr"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 развития ребенка с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</a:t>
            </a:r>
          </a:p>
          <a:p>
            <a:pPr marL="171450" indent="-171450" algn="ctr"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познавательных способностей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flipV="1">
            <a:off x="3635896" y="4365104"/>
            <a:ext cx="973138" cy="374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Контроль усвоения АОП. Динамическое наблюдение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4" name="Picture 2" descr="C:\Users\Пользователь\Desktop\image-2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727430"/>
            <a:ext cx="6336704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Алгоритм работы по результатам динамического наблюдения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23528" y="2780928"/>
            <a:ext cx="4172272" cy="334523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 положительной динамике</a:t>
            </a:r>
          </a:p>
          <a:p>
            <a:pPr>
              <a:buNone/>
            </a:pPr>
            <a:r>
              <a:rPr lang="ru-RU" dirty="0" smtClean="0"/>
              <a:t>А) коррекция Адаптированной программы</a:t>
            </a:r>
          </a:p>
          <a:p>
            <a:pPr>
              <a:buNone/>
            </a:pPr>
            <a:r>
              <a:rPr lang="ru-RU" dirty="0" smtClean="0"/>
              <a:t>Б) ходатайство о снятии диагноза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4008" y="2780928"/>
            <a:ext cx="4042792" cy="312921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При отрицательной динамике</a:t>
            </a:r>
          </a:p>
          <a:p>
            <a:endParaRPr lang="ru-RU" dirty="0" smtClean="0"/>
          </a:p>
          <a:p>
            <a:r>
              <a:rPr lang="ru-RU" dirty="0" smtClean="0"/>
              <a:t>Направление на ТПМПК с предложением об определении дальнейшего образовательного маршрута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1700808"/>
            <a:ext cx="388843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ШППк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482</Words>
  <Application>Microsoft Office PowerPoint</Application>
  <PresentationFormat>Экран (4:3)</PresentationFormat>
  <Paragraphs>98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Тема Office</vt:lpstr>
      <vt:lpstr>Формирование АОП для учащихся с задержкой психического развития</vt:lpstr>
      <vt:lpstr>Содержание КЗ ТПМПК</vt:lpstr>
      <vt:lpstr>Содержание КЗ ТПМПК</vt:lpstr>
      <vt:lpstr>Алгоритм работы по разработке АОП</vt:lpstr>
      <vt:lpstr>Приказ. Индивидуальный план</vt:lpstr>
      <vt:lpstr>Презентация PowerPoint</vt:lpstr>
      <vt:lpstr>Контроль усвоения АОП. Динамическое наблюдение</vt:lpstr>
      <vt:lpstr>Алгоритм работы по результатам динамического наблюдения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детей с задержкой психического развития</dc:title>
  <dc:creator>Пользователь</dc:creator>
  <cp:lastModifiedBy>Кравченко Елена Павловна</cp:lastModifiedBy>
  <cp:revision>89</cp:revision>
  <dcterms:created xsi:type="dcterms:W3CDTF">2021-02-15T03:39:41Z</dcterms:created>
  <dcterms:modified xsi:type="dcterms:W3CDTF">2021-02-18T08:49:53Z</dcterms:modified>
</cp:coreProperties>
</file>